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0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08" r:id="rId3"/>
    <p:sldId id="321" r:id="rId4"/>
    <p:sldId id="269" r:id="rId5"/>
    <p:sldId id="322" r:id="rId6"/>
    <p:sldId id="316" r:id="rId7"/>
    <p:sldId id="306" r:id="rId8"/>
    <p:sldId id="307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282" r:id="rId17"/>
    <p:sldId id="287" r:id="rId18"/>
    <p:sldId id="293" r:id="rId19"/>
    <p:sldId id="288" r:id="rId20"/>
    <p:sldId id="289" r:id="rId21"/>
    <p:sldId id="318" r:id="rId22"/>
    <p:sldId id="317" r:id="rId23"/>
    <p:sldId id="319" r:id="rId24"/>
    <p:sldId id="320" r:id="rId25"/>
    <p:sldId id="286" r:id="rId26"/>
    <p:sldId id="294" r:id="rId27"/>
    <p:sldId id="295" r:id="rId28"/>
    <p:sldId id="299" r:id="rId29"/>
    <p:sldId id="300" r:id="rId30"/>
    <p:sldId id="301" r:id="rId31"/>
    <p:sldId id="297" r:id="rId32"/>
    <p:sldId id="302" r:id="rId33"/>
    <p:sldId id="303" r:id="rId34"/>
    <p:sldId id="296" r:id="rId35"/>
    <p:sldId id="298" r:id="rId36"/>
    <p:sldId id="304" r:id="rId37"/>
    <p:sldId id="30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  <a:srgbClr val="FDCC6B"/>
    <a:srgbClr val="FFD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23"/>
    <p:restoredTop sz="94607"/>
  </p:normalViewPr>
  <p:slideViewPr>
    <p:cSldViewPr snapToGrid="0">
      <p:cViewPr>
        <p:scale>
          <a:sx n="168" d="100"/>
          <a:sy n="168" d="100"/>
        </p:scale>
        <p:origin x="264" y="-1376"/>
      </p:cViewPr>
      <p:guideLst/>
    </p:cSldViewPr>
  </p:slideViewPr>
  <p:notesTextViewPr>
    <p:cViewPr>
      <p:scale>
        <a:sx n="175" d="100"/>
        <a:sy n="1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debruin/Desktop/survey_results/matrixResults%20copyFeb26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debruin/Desktop/survey_results/matrixResults%20copyFeb2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debruin/Desktop/survey_results/matrixResults%20copyFeb26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debruin/Desktop/survey_results/matrixResults%20copyFeb26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debruin/Desktop/survey_results/matrixResults%20copyFeb2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debruin/Desktop/survey_results/matrixResults%20copyFeb26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varyingfilters!$B$3</c:f>
              <c:strCache>
                <c:ptCount val="1"/>
                <c:pt idx="0">
                  <c:v>Prairie Five Riders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varyingfilters!$C$2:$L$2</c:f>
              <c:strCache>
                <c:ptCount val="10"/>
                <c:pt idx="0">
                  <c:v>NTD Monthly Avg</c:v>
                </c:pt>
                <c:pt idx="1">
                  <c:v>Calculated Responses</c:v>
                </c:pt>
                <c:pt idx="2">
                  <c:v>Paper Collected</c:v>
                </c:pt>
                <c:pt idx="3">
                  <c:v>Qualtrics Collected</c:v>
                </c:pt>
                <c:pt idx="4">
                  <c:v> (MN Only)</c:v>
                </c:pt>
                <c:pt idx="5">
                  <c:v>(MN, agency-fare match)</c:v>
                </c:pt>
                <c:pt idx="6">
                  <c:v> (service area only)</c:v>
                </c:pt>
                <c:pt idx="7">
                  <c:v> (agency-zip match)</c:v>
                </c:pt>
                <c:pt idx="8">
                  <c:v>(agency-fare match)</c:v>
                </c:pt>
                <c:pt idx="9">
                  <c:v>(all filters)</c:v>
                </c:pt>
              </c:strCache>
            </c:strRef>
          </c:cat>
          <c:val>
            <c:numRef>
              <c:f>varyingfilters!$C$3:$L$3</c:f>
              <c:numCache>
                <c:formatCode>General</c:formatCode>
                <c:ptCount val="10"/>
                <c:pt idx="0">
                  <c:v>11242</c:v>
                </c:pt>
                <c:pt idx="1">
                  <c:v>76</c:v>
                </c:pt>
                <c:pt idx="2">
                  <c:v>26</c:v>
                </c:pt>
                <c:pt idx="3">
                  <c:v>22</c:v>
                </c:pt>
                <c:pt idx="4">
                  <c:v>10</c:v>
                </c:pt>
                <c:pt idx="5">
                  <c:v>2</c:v>
                </c:pt>
                <c:pt idx="6">
                  <c:v>9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BE-F146-8203-6867A2F6BB9B}"/>
            </c:ext>
          </c:extLst>
        </c:ser>
        <c:ser>
          <c:idx val="1"/>
          <c:order val="1"/>
          <c:tx>
            <c:strRef>
              <c:f>varyingfilters!$B$4</c:f>
              <c:strCache>
                <c:ptCount val="1"/>
                <c:pt idx="0">
                  <c:v>Morris Transit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varyingfilters!$C$2:$L$2</c:f>
              <c:strCache>
                <c:ptCount val="10"/>
                <c:pt idx="0">
                  <c:v>NTD Monthly Avg</c:v>
                </c:pt>
                <c:pt idx="1">
                  <c:v>Calculated Responses</c:v>
                </c:pt>
                <c:pt idx="2">
                  <c:v>Paper Collected</c:v>
                </c:pt>
                <c:pt idx="3">
                  <c:v>Qualtrics Collected</c:v>
                </c:pt>
                <c:pt idx="4">
                  <c:v> (MN Only)</c:v>
                </c:pt>
                <c:pt idx="5">
                  <c:v>(MN, agency-fare match)</c:v>
                </c:pt>
                <c:pt idx="6">
                  <c:v> (service area only)</c:v>
                </c:pt>
                <c:pt idx="7">
                  <c:v> (agency-zip match)</c:v>
                </c:pt>
                <c:pt idx="8">
                  <c:v>(agency-fare match)</c:v>
                </c:pt>
                <c:pt idx="9">
                  <c:v>(all filters)</c:v>
                </c:pt>
              </c:strCache>
            </c:strRef>
          </c:cat>
          <c:val>
            <c:numRef>
              <c:f>varyingfilters!$C$4:$L$4</c:f>
              <c:numCache>
                <c:formatCode>General</c:formatCode>
                <c:ptCount val="10"/>
                <c:pt idx="0">
                  <c:v>4278</c:v>
                </c:pt>
                <c:pt idx="1">
                  <c:v>76</c:v>
                </c:pt>
                <c:pt idx="2">
                  <c:v>0</c:v>
                </c:pt>
                <c:pt idx="3">
                  <c:v>273</c:v>
                </c:pt>
                <c:pt idx="4">
                  <c:v>130</c:v>
                </c:pt>
                <c:pt idx="5">
                  <c:v>54</c:v>
                </c:pt>
                <c:pt idx="6">
                  <c:v>37</c:v>
                </c:pt>
                <c:pt idx="7">
                  <c:v>20</c:v>
                </c:pt>
                <c:pt idx="8">
                  <c:v>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BE-F146-8203-6867A2F6BB9B}"/>
            </c:ext>
          </c:extLst>
        </c:ser>
        <c:ser>
          <c:idx val="2"/>
          <c:order val="2"/>
          <c:tx>
            <c:strRef>
              <c:f>varyingfilters!$B$5</c:f>
              <c:strCache>
                <c:ptCount val="1"/>
                <c:pt idx="0">
                  <c:v>United Community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varyingfilters!$C$2:$L$2</c:f>
              <c:strCache>
                <c:ptCount val="10"/>
                <c:pt idx="0">
                  <c:v>NTD Monthly Avg</c:v>
                </c:pt>
                <c:pt idx="1">
                  <c:v>Calculated Responses</c:v>
                </c:pt>
                <c:pt idx="2">
                  <c:v>Paper Collected</c:v>
                </c:pt>
                <c:pt idx="3">
                  <c:v>Qualtrics Collected</c:v>
                </c:pt>
                <c:pt idx="4">
                  <c:v> (MN Only)</c:v>
                </c:pt>
                <c:pt idx="5">
                  <c:v>(MN, agency-fare match)</c:v>
                </c:pt>
                <c:pt idx="6">
                  <c:v> (service area only)</c:v>
                </c:pt>
                <c:pt idx="7">
                  <c:v> (agency-zip match)</c:v>
                </c:pt>
                <c:pt idx="8">
                  <c:v>(agency-fare match)</c:v>
                </c:pt>
                <c:pt idx="9">
                  <c:v>(all filters)</c:v>
                </c:pt>
              </c:strCache>
            </c:strRef>
          </c:cat>
          <c:val>
            <c:numRef>
              <c:f>varyingfilters!$C$5:$L$5</c:f>
              <c:numCache>
                <c:formatCode>General</c:formatCode>
                <c:ptCount val="10"/>
                <c:pt idx="0">
                  <c:v>14384</c:v>
                </c:pt>
                <c:pt idx="1">
                  <c:v>81</c:v>
                </c:pt>
                <c:pt idx="2">
                  <c:v>0</c:v>
                </c:pt>
                <c:pt idx="3">
                  <c:v>44</c:v>
                </c:pt>
                <c:pt idx="4">
                  <c:v>16</c:v>
                </c:pt>
                <c:pt idx="5">
                  <c:v>14</c:v>
                </c:pt>
                <c:pt idx="6">
                  <c:v>14</c:v>
                </c:pt>
                <c:pt idx="7">
                  <c:v>2</c:v>
                </c:pt>
                <c:pt idx="8">
                  <c:v>12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BE-F146-8203-6867A2F6BB9B}"/>
            </c:ext>
          </c:extLst>
        </c:ser>
        <c:ser>
          <c:idx val="3"/>
          <c:order val="3"/>
          <c:tx>
            <c:strRef>
              <c:f>varyingfilters!$B$6</c:f>
              <c:strCache>
                <c:ptCount val="1"/>
                <c:pt idx="0">
                  <c:v>Central Community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varyingfilters!$C$2:$L$2</c:f>
              <c:strCache>
                <c:ptCount val="10"/>
                <c:pt idx="0">
                  <c:v>NTD Monthly Avg</c:v>
                </c:pt>
                <c:pt idx="1">
                  <c:v>Calculated Responses</c:v>
                </c:pt>
                <c:pt idx="2">
                  <c:v>Paper Collected</c:v>
                </c:pt>
                <c:pt idx="3">
                  <c:v>Qualtrics Collected</c:v>
                </c:pt>
                <c:pt idx="4">
                  <c:v> (MN Only)</c:v>
                </c:pt>
                <c:pt idx="5">
                  <c:v>(MN, agency-fare match)</c:v>
                </c:pt>
                <c:pt idx="6">
                  <c:v> (service area only)</c:v>
                </c:pt>
                <c:pt idx="7">
                  <c:v> (agency-zip match)</c:v>
                </c:pt>
                <c:pt idx="8">
                  <c:v>(agency-fare match)</c:v>
                </c:pt>
                <c:pt idx="9">
                  <c:v>(all filters)</c:v>
                </c:pt>
              </c:strCache>
            </c:strRef>
          </c:cat>
          <c:val>
            <c:numRef>
              <c:f>varyingfilters!$C$6:$L$6</c:f>
              <c:numCache>
                <c:formatCode>General</c:formatCode>
                <c:ptCount val="10"/>
                <c:pt idx="0">
                  <c:v>17797</c:v>
                </c:pt>
                <c:pt idx="1">
                  <c:v>99</c:v>
                </c:pt>
                <c:pt idx="2">
                  <c:v>0</c:v>
                </c:pt>
                <c:pt idx="3">
                  <c:v>193</c:v>
                </c:pt>
                <c:pt idx="4">
                  <c:v>143</c:v>
                </c:pt>
                <c:pt idx="5">
                  <c:v>89</c:v>
                </c:pt>
                <c:pt idx="6">
                  <c:v>39</c:v>
                </c:pt>
                <c:pt idx="7">
                  <c:v>2</c:v>
                </c:pt>
                <c:pt idx="8">
                  <c:v>23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BE-F146-8203-6867A2F6BB9B}"/>
            </c:ext>
          </c:extLst>
        </c:ser>
        <c:ser>
          <c:idx val="4"/>
          <c:order val="4"/>
          <c:tx>
            <c:strRef>
              <c:f>varyingfilters!$B$7</c:f>
              <c:strCache>
                <c:ptCount val="1"/>
                <c:pt idx="0">
                  <c:v>Transit Alternatives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varyingfilters!$C$2:$L$2</c:f>
              <c:strCache>
                <c:ptCount val="10"/>
                <c:pt idx="0">
                  <c:v>NTD Monthly Avg</c:v>
                </c:pt>
                <c:pt idx="1">
                  <c:v>Calculated Responses</c:v>
                </c:pt>
                <c:pt idx="2">
                  <c:v>Paper Collected</c:v>
                </c:pt>
                <c:pt idx="3">
                  <c:v>Qualtrics Collected</c:v>
                </c:pt>
                <c:pt idx="4">
                  <c:v> (MN Only)</c:v>
                </c:pt>
                <c:pt idx="5">
                  <c:v>(MN, agency-fare match)</c:v>
                </c:pt>
                <c:pt idx="6">
                  <c:v> (service area only)</c:v>
                </c:pt>
                <c:pt idx="7">
                  <c:v> (agency-zip match)</c:v>
                </c:pt>
                <c:pt idx="8">
                  <c:v>(agency-fare match)</c:v>
                </c:pt>
                <c:pt idx="9">
                  <c:v>(all filters)</c:v>
                </c:pt>
              </c:strCache>
            </c:strRef>
          </c:cat>
          <c:val>
            <c:numRef>
              <c:f>varyingfilters!$C$7:$L$7</c:f>
              <c:numCache>
                <c:formatCode>General</c:formatCode>
                <c:ptCount val="10"/>
                <c:pt idx="0">
                  <c:v>7626</c:v>
                </c:pt>
                <c:pt idx="1">
                  <c:v>79</c:v>
                </c:pt>
                <c:pt idx="2">
                  <c:v>10</c:v>
                </c:pt>
                <c:pt idx="3">
                  <c:v>214</c:v>
                </c:pt>
                <c:pt idx="4">
                  <c:v>121</c:v>
                </c:pt>
                <c:pt idx="5">
                  <c:v>80</c:v>
                </c:pt>
                <c:pt idx="6">
                  <c:v>23</c:v>
                </c:pt>
                <c:pt idx="7">
                  <c:v>5</c:v>
                </c:pt>
                <c:pt idx="8">
                  <c:v>16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BE-F146-8203-6867A2F6BB9B}"/>
            </c:ext>
          </c:extLst>
        </c:ser>
        <c:ser>
          <c:idx val="5"/>
          <c:order val="5"/>
          <c:tx>
            <c:strRef>
              <c:f>varyingfilters!$B$8</c:f>
              <c:strCache>
                <c:ptCount val="1"/>
                <c:pt idx="0">
                  <c:v>Tri-Cap Transit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varyingfilters!$C$2:$L$2</c:f>
              <c:strCache>
                <c:ptCount val="10"/>
                <c:pt idx="0">
                  <c:v>NTD Monthly Avg</c:v>
                </c:pt>
                <c:pt idx="1">
                  <c:v>Calculated Responses</c:v>
                </c:pt>
                <c:pt idx="2">
                  <c:v>Paper Collected</c:v>
                </c:pt>
                <c:pt idx="3">
                  <c:v>Qualtrics Collected</c:v>
                </c:pt>
                <c:pt idx="4">
                  <c:v> (MN Only)</c:v>
                </c:pt>
                <c:pt idx="5">
                  <c:v>(MN, agency-fare match)</c:v>
                </c:pt>
                <c:pt idx="6">
                  <c:v> (service area only)</c:v>
                </c:pt>
                <c:pt idx="7">
                  <c:v> (agency-zip match)</c:v>
                </c:pt>
                <c:pt idx="8">
                  <c:v>(agency-fare match)</c:v>
                </c:pt>
                <c:pt idx="9">
                  <c:v>(all filters)</c:v>
                </c:pt>
              </c:strCache>
            </c:strRef>
          </c:cat>
          <c:val>
            <c:numRef>
              <c:f>varyingfilters!$C$8:$L$8</c:f>
              <c:numCache>
                <c:formatCode>General</c:formatCode>
                <c:ptCount val="10"/>
                <c:pt idx="0">
                  <c:v>10460</c:v>
                </c:pt>
                <c:pt idx="1">
                  <c:v>109</c:v>
                </c:pt>
                <c:pt idx="2">
                  <c:v>8</c:v>
                </c:pt>
                <c:pt idx="3">
                  <c:v>172</c:v>
                </c:pt>
                <c:pt idx="4">
                  <c:v>118</c:v>
                </c:pt>
                <c:pt idx="5">
                  <c:v>81</c:v>
                </c:pt>
                <c:pt idx="6">
                  <c:v>37</c:v>
                </c:pt>
                <c:pt idx="7">
                  <c:v>16</c:v>
                </c:pt>
                <c:pt idx="8">
                  <c:v>27</c:v>
                </c:pt>
                <c:pt idx="9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BE-F146-8203-6867A2F6B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05077184"/>
        <c:axId val="2092542464"/>
      </c:barChart>
      <c:catAx>
        <c:axId val="2005077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542464"/>
        <c:crosses val="autoZero"/>
        <c:auto val="1"/>
        <c:lblAlgn val="ctr"/>
        <c:lblOffset val="100"/>
        <c:noMultiLvlLbl val="0"/>
      </c:catAx>
      <c:valAx>
        <c:axId val="2092542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077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charts!$A$3</c:f>
              <c:strCache>
                <c:ptCount val="1"/>
                <c:pt idx="0">
                  <c:v>Covid-19 safety measures are more important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charts!$B$3:$C$3</c:f>
              <c:numCache>
                <c:formatCode>General</c:formatCode>
                <c:ptCount val="2"/>
                <c:pt idx="0">
                  <c:v>169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E2-8A4C-B474-2E73FBD3AAEB}"/>
            </c:ext>
          </c:extLst>
        </c:ser>
        <c:ser>
          <c:idx val="1"/>
          <c:order val="1"/>
          <c:tx>
            <c:strRef>
              <c:f>charts!$A$4</c:f>
              <c:strCache>
                <c:ptCount val="1"/>
                <c:pt idx="0">
                  <c:v>General service improvements are more important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charts!$B$4:$C$4</c:f>
              <c:numCache>
                <c:formatCode>General</c:formatCode>
                <c:ptCount val="2"/>
                <c:pt idx="0">
                  <c:v>195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E2-8A4C-B474-2E73FBD3AAEB}"/>
            </c:ext>
          </c:extLst>
        </c:ser>
        <c:ser>
          <c:idx val="2"/>
          <c:order val="2"/>
          <c:tx>
            <c:strRef>
              <c:f>charts!$A$5</c:f>
              <c:strCache>
                <c:ptCount val="1"/>
                <c:pt idx="0">
                  <c:v>There is no difference in importance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charts!$B$5:$C$5</c:f>
              <c:numCache>
                <c:formatCode>General</c:formatCode>
                <c:ptCount val="2"/>
                <c:pt idx="0">
                  <c:v>133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E2-8A4C-B474-2E73FBD3AA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2602992"/>
        <c:axId val="1999528704"/>
      </c:barChart>
      <c:catAx>
        <c:axId val="2012602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9528704"/>
        <c:crosses val="autoZero"/>
        <c:auto val="1"/>
        <c:lblAlgn val="ctr"/>
        <c:lblOffset val="100"/>
        <c:noMultiLvlLbl val="0"/>
      </c:catAx>
      <c:valAx>
        <c:axId val="1999528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602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charts!$A$13</c:f>
              <c:strCache>
                <c:ptCount val="1"/>
                <c:pt idx="0">
                  <c:v>Monthly pass for unlimited rides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charts!$B$13:$C$13</c:f>
              <c:numCache>
                <c:formatCode>General</c:formatCode>
                <c:ptCount val="2"/>
                <c:pt idx="0">
                  <c:v>10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A1-C440-8D52-8067AABD108F}"/>
            </c:ext>
          </c:extLst>
        </c:ser>
        <c:ser>
          <c:idx val="1"/>
          <c:order val="1"/>
          <c:tx>
            <c:strRef>
              <c:f>charts!$A$14</c:f>
              <c:strCache>
                <c:ptCount val="1"/>
                <c:pt idx="0">
                  <c:v>Punch card on board the transit vehicle, purchased from a vendor ahead of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charts!$B$14:$C$14</c:f>
              <c:numCache>
                <c:formatCode>General</c:formatCode>
                <c:ptCount val="2"/>
                <c:pt idx="0">
                  <c:v>150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A1-C440-8D52-8067AABD108F}"/>
            </c:ext>
          </c:extLst>
        </c:ser>
        <c:ser>
          <c:idx val="2"/>
          <c:order val="2"/>
          <c:tx>
            <c:strRef>
              <c:f>charts!$A$15</c:f>
              <c:strCache>
                <c:ptCount val="1"/>
                <c:pt idx="0">
                  <c:v>Tokens on board the transit vehicle, purchased from a vendor ahead of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charts!$B$15:$C$15</c:f>
              <c:numCache>
                <c:formatCode>General</c:formatCode>
                <c:ptCount val="2"/>
                <c:pt idx="0">
                  <c:v>156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A1-C440-8D52-8067AABD108F}"/>
            </c:ext>
          </c:extLst>
        </c:ser>
        <c:ser>
          <c:idx val="3"/>
          <c:order val="3"/>
          <c:tx>
            <c:strRef>
              <c:f>charts!$A$16</c:f>
              <c:strCache>
                <c:ptCount val="1"/>
                <c:pt idx="0">
                  <c:v>Cash on board the transit vehicle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charts!$B$16:$C$16</c:f>
              <c:numCache>
                <c:formatCode>General</c:formatCode>
                <c:ptCount val="2"/>
                <c:pt idx="0">
                  <c:v>176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2A1-C440-8D52-8067AABD108F}"/>
            </c:ext>
          </c:extLst>
        </c:ser>
        <c:ser>
          <c:idx val="4"/>
          <c:order val="4"/>
          <c:tx>
            <c:strRef>
              <c:f>charts!$A$17</c:f>
              <c:strCache>
                <c:ptCount val="1"/>
                <c:pt idx="0">
                  <c:v>Free rides through a social service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charts!$B$17:$C$17</c:f>
              <c:numCache>
                <c:formatCode>General</c:formatCode>
                <c:ptCount val="2"/>
                <c:pt idx="0">
                  <c:v>5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A1-C440-8D52-8067AABD10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2602992"/>
        <c:axId val="1999528704"/>
      </c:barChart>
      <c:catAx>
        <c:axId val="2012602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9528704"/>
        <c:crosses val="autoZero"/>
        <c:auto val="1"/>
        <c:lblAlgn val="ctr"/>
        <c:lblOffset val="100"/>
        <c:noMultiLvlLbl val="0"/>
      </c:catAx>
      <c:valAx>
        <c:axId val="1999528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602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charts!$A$22</c:f>
              <c:strCache>
                <c:ptCount val="1"/>
                <c:pt idx="0">
                  <c:v>Extremely dissatisfied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charts!$B$22:$C$22</c:f>
              <c:numCache>
                <c:formatCode>General</c:formatCode>
                <c:ptCount val="2"/>
                <c:pt idx="0">
                  <c:v>138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FA-6747-8DC4-4149DF69AF20}"/>
            </c:ext>
          </c:extLst>
        </c:ser>
        <c:ser>
          <c:idx val="1"/>
          <c:order val="1"/>
          <c:tx>
            <c:strRef>
              <c:f>charts!$A$23</c:f>
              <c:strCache>
                <c:ptCount val="1"/>
                <c:pt idx="0">
                  <c:v>Extremely satisfied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charts!$B$23:$C$23</c:f>
              <c:numCache>
                <c:formatCode>General</c:formatCode>
                <c:ptCount val="2"/>
                <c:pt idx="0">
                  <c:v>29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FA-6747-8DC4-4149DF69AF20}"/>
            </c:ext>
          </c:extLst>
        </c:ser>
        <c:ser>
          <c:idx val="2"/>
          <c:order val="2"/>
          <c:tx>
            <c:strRef>
              <c:f>charts!$A$24</c:f>
              <c:strCache>
                <c:ptCount val="1"/>
                <c:pt idx="0">
                  <c:v>Neither satisfied nor dissatisfied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charts!$B$24:$C$24</c:f>
              <c:numCache>
                <c:formatCode>General</c:formatCode>
                <c:ptCount val="2"/>
                <c:pt idx="0">
                  <c:v>152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FA-6747-8DC4-4149DF69AF20}"/>
            </c:ext>
          </c:extLst>
        </c:ser>
        <c:ser>
          <c:idx val="3"/>
          <c:order val="3"/>
          <c:tx>
            <c:strRef>
              <c:f>charts!$A$25</c:f>
              <c:strCache>
                <c:ptCount val="1"/>
                <c:pt idx="0">
                  <c:v>Somewhat dissatisfied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charts!$B$25:$C$25</c:f>
              <c:numCache>
                <c:formatCode>General</c:formatCode>
                <c:ptCount val="2"/>
                <c:pt idx="0">
                  <c:v>148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FA-6747-8DC4-4149DF69AF20}"/>
            </c:ext>
          </c:extLst>
        </c:ser>
        <c:ser>
          <c:idx val="4"/>
          <c:order val="4"/>
          <c:tx>
            <c:strRef>
              <c:f>charts!$A$26</c:f>
              <c:strCache>
                <c:ptCount val="1"/>
                <c:pt idx="0">
                  <c:v>Somewhat satisfied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charts!$B$26:$C$26</c:f>
              <c:numCache>
                <c:formatCode>General</c:formatCode>
                <c:ptCount val="2"/>
                <c:pt idx="0">
                  <c:v>30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FA-6747-8DC4-4149DF69A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2602992"/>
        <c:axId val="1999528704"/>
      </c:barChart>
      <c:catAx>
        <c:axId val="2012602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9528704"/>
        <c:crosses val="autoZero"/>
        <c:auto val="1"/>
        <c:lblAlgn val="ctr"/>
        <c:lblOffset val="100"/>
        <c:noMultiLvlLbl val="0"/>
      </c:catAx>
      <c:valAx>
        <c:axId val="1999528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602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charts!$A$30</c:f>
              <c:strCache>
                <c:ptCount val="1"/>
                <c:pt idx="0">
                  <c:v>Does not affect my decision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charts!$B$30:$C$30</c:f>
              <c:numCache>
                <c:formatCode>General</c:formatCode>
                <c:ptCount val="2"/>
                <c:pt idx="0">
                  <c:v>175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99-8D49-8299-7DE119FD91AC}"/>
            </c:ext>
          </c:extLst>
        </c:ser>
        <c:ser>
          <c:idx val="1"/>
          <c:order val="1"/>
          <c:tx>
            <c:strRef>
              <c:f>charts!$A$31</c:f>
              <c:strCache>
                <c:ptCount val="1"/>
                <c:pt idx="0">
                  <c:v>Makes me much less likely to use public transit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charts!$B$31:$C$31</c:f>
              <c:numCache>
                <c:formatCode>General</c:formatCode>
                <c:ptCount val="2"/>
                <c:pt idx="0">
                  <c:v>130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99-8D49-8299-7DE119FD91AC}"/>
            </c:ext>
          </c:extLst>
        </c:ser>
        <c:ser>
          <c:idx val="2"/>
          <c:order val="2"/>
          <c:tx>
            <c:strRef>
              <c:f>charts!$A$32</c:f>
              <c:strCache>
                <c:ptCount val="1"/>
                <c:pt idx="0">
                  <c:v>Makes me much more likely to use public transit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charts!$B$32:$C$32</c:f>
              <c:numCache>
                <c:formatCode>General</c:formatCode>
                <c:ptCount val="2"/>
                <c:pt idx="0">
                  <c:v>32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99-8D49-8299-7DE119FD91AC}"/>
            </c:ext>
          </c:extLst>
        </c:ser>
        <c:ser>
          <c:idx val="3"/>
          <c:order val="3"/>
          <c:tx>
            <c:strRef>
              <c:f>charts!$A$33</c:f>
              <c:strCache>
                <c:ptCount val="1"/>
                <c:pt idx="0">
                  <c:v>Makes me slightly less likely to use public transit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charts!$B$33:$C$33</c:f>
              <c:numCache>
                <c:formatCode>General</c:formatCode>
                <c:ptCount val="2"/>
                <c:pt idx="0">
                  <c:v>142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99-8D49-8299-7DE119FD91AC}"/>
            </c:ext>
          </c:extLst>
        </c:ser>
        <c:ser>
          <c:idx val="4"/>
          <c:order val="4"/>
          <c:tx>
            <c:strRef>
              <c:f>charts!$A$34</c:f>
              <c:strCache>
                <c:ptCount val="1"/>
                <c:pt idx="0">
                  <c:v>Makes me slightly more likely to use public transit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charts!$B$34:$C$34</c:f>
              <c:numCache>
                <c:formatCode>General</c:formatCode>
                <c:ptCount val="2"/>
                <c:pt idx="0">
                  <c:v>18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99-8D49-8299-7DE119FD91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2602992"/>
        <c:axId val="1999528704"/>
      </c:barChart>
      <c:catAx>
        <c:axId val="2012602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9528704"/>
        <c:crosses val="autoZero"/>
        <c:auto val="1"/>
        <c:lblAlgn val="ctr"/>
        <c:lblOffset val="100"/>
        <c:noMultiLvlLbl val="0"/>
      </c:catAx>
      <c:valAx>
        <c:axId val="1999528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602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charts!$A$38</c:f>
              <c:strCache>
                <c:ptCount val="1"/>
                <c:pt idx="0">
                  <c:v>Cash at a transit office for a contactless fare card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charts!$B$38:$C$38</c:f>
              <c:numCache>
                <c:formatCode>General</c:formatCode>
                <c:ptCount val="2"/>
                <c:pt idx="0">
                  <c:v>149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A7-DF41-A14B-50F49F9DC3B9}"/>
            </c:ext>
          </c:extLst>
        </c:ser>
        <c:ser>
          <c:idx val="1"/>
          <c:order val="1"/>
          <c:tx>
            <c:strRef>
              <c:f>charts!$A$39</c:f>
              <c:strCache>
                <c:ptCount val="1"/>
                <c:pt idx="0">
                  <c:v>Credit/Debit at a transit office for a contactless fare card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charts!$B$39:$C$39</c:f>
              <c:numCache>
                <c:formatCode>General</c:formatCode>
                <c:ptCount val="2"/>
                <c:pt idx="0">
                  <c:v>156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A7-DF41-A14B-50F49F9DC3B9}"/>
            </c:ext>
          </c:extLst>
        </c:ser>
        <c:ser>
          <c:idx val="2"/>
          <c:order val="2"/>
          <c:tx>
            <c:strRef>
              <c:f>charts!$A$40</c:f>
              <c:strCache>
                <c:ptCount val="1"/>
                <c:pt idx="0">
                  <c:v>Credit/Debit payment through a smartphone app or computer (mobile payment)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charts!$B$40:$C$40</c:f>
              <c:numCache>
                <c:formatCode>General</c:formatCode>
                <c:ptCount val="2"/>
                <c:pt idx="0">
                  <c:v>188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A7-DF41-A14B-50F49F9DC3B9}"/>
            </c:ext>
          </c:extLst>
        </c:ser>
        <c:ser>
          <c:idx val="3"/>
          <c:order val="3"/>
          <c:tx>
            <c:strRef>
              <c:f>charts!$A$41</c:f>
              <c:strCache>
                <c:ptCount val="1"/>
                <c:pt idx="0">
                  <c:v>I would not be able to use the bus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charts!$B$2:$C$2</c:f>
              <c:strCache>
                <c:ptCount val="2"/>
                <c:pt idx="0">
                  <c:v>mn_unique</c:v>
                </c:pt>
                <c:pt idx="1">
                  <c:v>all_filters</c:v>
                </c:pt>
              </c:strCache>
            </c:strRef>
          </c:cat>
          <c:val>
            <c:numRef>
              <c:f>charts!$B$41:$C$41</c:f>
              <c:numCache>
                <c:formatCode>General</c:formatCode>
                <c:ptCount val="2"/>
                <c:pt idx="0">
                  <c:v>4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A7-DF41-A14B-50F49F9DC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2602992"/>
        <c:axId val="1999528704"/>
      </c:barChart>
      <c:catAx>
        <c:axId val="2012602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9528704"/>
        <c:crosses val="autoZero"/>
        <c:auto val="1"/>
        <c:lblAlgn val="ctr"/>
        <c:lblOffset val="100"/>
        <c:noMultiLvlLbl val="0"/>
      </c:catAx>
      <c:valAx>
        <c:axId val="1999528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602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21:24:41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582 438 24575,'36'4'0,"38"17"0,-13 0 0,5 4 0,5 2 0,2 3 0,5 6 0,0 0 0,0 0 0,-3 0 0,-5-3 0,0 0 0,3 4 0,0-1 0,-10-4 0,-2 1 0,-6-1 0,-2 0 0,-5-1 0,-1 0 0,-3-2 0,-2 0 0,34 23 0,-6-8 0,-6-8 0,-6-8 0,-4-5 0,-4-5 0,-1-2 0,2 0 0,6 1 0,6 4 0,7 3 0,4 1 0,6 1 0,7 1 0,-39-13 0,1 0 0,2-1 0,2 0 0,2 0 0,1 0 0,0 0 0,1-1 0,-2-1 0,1 0 0,-3-1 0,0 1 0,-4-1 0,0-1 0,49 9 0,-7 1 0,-5-2 0,-7 1 0,-9 1 0,7 6 0,4 6 0,8 6 0,-41-17 0,-1-1 0,42 19 0,-4-5 0,-15-5 0,-11-6 0,-15-8 0,-11-7 0,-11-3 0,1-4 0,25 0 0,2-1 0,2 2 0,25 1 0,-3 2 0,6 2 0,-9 3 0,2 3 0,-8-1 0,4 1 0,2 0-195,5 2 0,3 1 0,-2 0 195,-1 0 0,-1 2 0,-1-1 0,-4 0 0,0 0 0,-2-1 0,25 8 0,-1-1 0,-9-2 0,-2 1 0,-7-2 0,-3 0 0,-5-2 0,-2 1 0,-1-1 0,-3-1 0,-3 1 0,-2 0 0,-3-1 0,-1 1 292,0 0 1,-1 1-293,0 1 0,-1 0 0,0-1 0,0 0 0,42 16 0,-5-1 0,-4-2 0,-4-1 0,-4 1 0,4-1 0,8 2 0,-37-16 0,1-1 0,3 1 0,1-1 0,0-2 0,-2 1 0,44 10 0,-16-2 0,-13-3 0,-9-2 0,-4-3 0,3 0 0,3-2 0,2 1 0,0-1 0,-1-1 0,0 1 0,-3-1 0,-1 0 0,-3-1 0,0 1 0,-2-1 0,1 1 0,-3 0 0,-6-1 0,-6 0 0,-9-1 0,-6-2 0,-5-1 0,-3-1 0,-1 2 0,-6-5 0,0 1 0,-7-2 0,1 1 0,-2 1 0,0 1 0,-3 1 0,-5 1 0,-8 2 0,-9 1 0,-8 1 0,-10-1 0,-14 1 0,-23 2 0,26-6 0,-5 0 0,-16 1 0,-6-1 0,-12-1 0,-2-2 0,27 0 0,-1-2 0,0 1 0,1-1 0,0 0 0,2 0 0,-26-1 0,3 0 0,4 0 0,1 0 0,8 0 0,3 0 0,4-1 0,1 2 0,4-1 0,2 2 0,7 1 0,2 2 0,1 0 0,1 2 0,-43 10 0,43-8 0,0 1 0,-5-1 0,-1 1 0,-5 0 0,-1 0 0,-3 0 0,-2 0 0,-3 0 0,-1 0 0,-3-1 0,-1 0 0,-3-1 0,-1-1 0,-4 0 0,1-2 0,1 0 0,0 0 0,2-1 0,1 1 0,0 0 0,0 1 0,0-2 0,1 1 0,3-1 0,0 1 0,-2-1 0,1 0 0,0-1 0,-1-1 0,-2 1 0,-2 0 0,-6-1 0,-1 1 0,-5-1 0,0 0 0,-3 0 0,1 0 0,-1-1 0,-1 0 0,2-1 0,0 0 0,-1 0 0,0 0 0,-2 0 0,1 0 0,1 0 0,-1 0 0,2 0 0,1 0 0,3 0 0,2 0 0,3 0 0,1-2 0,2 0 0,0-2 0,2-1 0,-1-1 0,0-2 0,-1 0 0,-3 0 0,-1 0 0,-1-1 0,-1 1 0,-2 0 0,1 0 0,6 1 0,0 1 0,0 0 0,1 1 0,5 1 0,0 0 0,3 1 0,1 0 0,0 0 0,1-1 0,7 1 0,2 1 0,1 0 0,1 1 0,3 0 0,0 0 0,2 0 0,0 2 0,2-1 0,1 0 0,1 0 0,1 0 0,1-1 0,1-1 0,-47-2 0,5-4 0,11-1 0,19 0 0,15 1 0,19 0 0,14 2 0,7-1 0,6-31 0,7-14 0,2-5 0,1-22 0,2 14 0,5-13 0,1 1 0,-1 7 0,1 0 0,1-4-446,-1 1 1,1-3-1,1-2 1,0-2 445,2-9 0,2-2 0,0 0 0,-1 1 0,0 5 0,-1 0 0,0 1 0,0 2 0,-1 4 0,0 1 0,0 2 0,-1 2-112,5-14 0,-1 2 0,0 5 112,4-18 0,-2 7 0,-6 22 0,-1 5 0,-3 10 0,-1 4 0,5-24 0,-4 9 1750,-3 3-1750,-2-3 368,0 2-368,2 4 0,3 2 0,1 3 0,0-3 0,-2 4 0,-2 5 0,-4 10 0,-3 10 0,-2 17 0,-2 10 0,-1 11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6:03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0 24575,'24'0'0,"23"0"0,-17 0 0,23 0 0,-28 0 0,1 0 0,-6 0 0,-9 0 0,-5 0 0,-3 2 0,-1 2 0,-1 9 0,-1 6 0,0 9 0,0 9 0,-2 11 0,-1 12 0,0 13 0,-3 7 0,2 1 0,0-4 0,2-7 0,2-5 0,0 0 0,0 2 0,0 2 0,0-3 0,0-6 0,-1-9 0,0-6 0,-1-4 0,0-5 0,2-2 0,-2-4 0,1-2 0,-1 1 0,1 0 0,1 2 0,0 0 0,0 1 0,0 0 0,0-1 0,0-1 0,0-2 0,0-3 0,0-2 0,0-1 0,0-2 0,0 0 0,0-3 0,0 0 0,0 0 0,0 1 0,0 1 0,0-2 0,0-1 0,0-2 0,0-2 0,0-3 0,-2-4 0,-5-3 0,-8-2 0,-12-1 0,-14-1 0,-11 0 0,-6 1 0,-1 1 0,5 0 0,10 0 0,7 0 0,11 0 0,6 0 0,6 0 0,5 0 0,5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7:08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707 648 24575,'-30'-24'0,"-15"-10"0,-23-21 0,29 23 0,-1-1 0,-1 0 0,1 0 0,1-1 0,1 1 0,-27-27 0,2 4 0,10 7 0,12 7 0,6 10 0,11 13 0,6 11 0,5 8 0,7 4 0,4 7 0,2 16 0,3 17 0,5 19 0,5 14 0,3 0 0,-3-4 0,-5-16 0,-5-16 0,-1-12 0,-2-13 0,0-8 0,0-11 0,0-13 0,-3-13 0,-5-17 0,-5-12 0,-2-11 0,1-4 0,4 5 0,4 11 0,3 15 0,3 13 0,0 9 0,0 6 0,0 4 0,0 1 0,2 1 0,5 1 0,3 0 0,4-1 0,1 1 0,3 0 0,2 2 0,4 1 0,9 3 0,13 0 0,17 1 0,16 0 0,8 4 0,1 2 0,-10 1 0,-17 1 0,-16-3 0,-16-1 0,-10-3 0,-9 1 0,-5-2 0,-3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7:10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0 768 24575,'39'-13'0,"39"-23"0,-14 3 0,8-6 0,-13 7 0,2-3 0,1 0 0,2-4 0,0-1 0,-1 0 0,-5 2 0,-1-1 0,-2 2 0,13-12 0,-6 2 0,-13 7 0,-4 2 0,22-18 0,-20 18 0,-15 14 0,-11 13 0,-6 5 0,-4 3 0,-5 5 0,-6 0 0,-7 3 0,-5 1 0,-8-1 0,-10 1 0,-21 3 0,-22 3 0,-16 2 0,-6 2 0,11 1 0,18-1 0,21-4 0,28-6 0,14-4 0,19-5 0,16-7 0,14-6 0,11-4 0,2 1 0,-5 4 0,-6 4 0,-7 5 0,-8 5 0,-2 1 0,-5 0 0,-3 0 0,-1 0 0,-1 0 0,-9 0 0,0 1 0,-10 4 0,-1 5 0,-1 7 0,1 8 0,1 10 0,5 9 0,2 2 0,3-1 0,2-5 0,-2-8 0,-1-6 0,-3-5 0,-2-1 0,-3-8 0,-2 1 0,1-9 0,1-1 0,0-2 0,0-1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2:4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24575,'12'0'0,"19"0"0,24 0 0,6 0 0,11 0 0,-2 0 0,5 0 0,16 0 0,1 0 0,1 0 0,-6 0 0,-7 0 0,-4 0 0,-5 0 0,-5 0 0,0 0 0,-2 0 0,6 0 0,4 0 0,4 0 0,3 0 0,-4 0 0,-4 0 0,-7 0 0,-4 0 0,-2 0 0,3 0 0,5 0 0,6 0 0,4 0 0,2 0 0,-3 0 0,-4 0 0,-9 0 0,-14 0 0,-10 0 0,-16 0 0,9 0 0,24 0 0,20-1 0,-26-2 0,4 0 0,4 0 0,0 0 0,0-2 0,-1 1 0,6 0 0,-1 0 0,-3 2 0,-1 0 0,-3 1 0,-1 0 0,-1 1 0,-1 0 0,44 0 0,-9 0 0,-4 0 0,-10 0 0,-7 0 0,-9 0 0,-9 0 0,-6 0 0,-3 0 0,-4 0 0,4 0 0,2 0 0,3 0 0,3 0 0,3 0 0,4 0 0,2 0 0,3 0 0,0 0 0,1 0 0,-1 0 0,0 0 0,0 0 0,0 2 0,0 2 0,0 1 0,3 2 0,1-2 0,-1 2 0,0-2 0,-3-2 0,-1-1 0,-2-2 0,-6 0 0,-5 3 0,-2-1 0,-1 1 0,3-1 0,3-2 0,5 0 0,5 0 0,5 0 0,4 0 0,4 0 0,4 0 0,3 0 0,1 0 0,-6 0 0,-13 0 0,-15 0 0,-19 0 0,8 0 0,22 0 0,23 0 0,-23 0 0,5 0 0,12 0 0,3 0 0,4 0 0,2 0 0,8 0 0,-1 0 0,-6 0 0,-3 0 0,-10 0 0,-2 0 0,-9 0 0,-2 0 0,33 0 0,-17 0 0,-10 0 0,-4 0 0,0 0 0,3 0 0,1 0 0,0 0 0,-1 0 0,-8 0 0,-4 0 0,-6 0 0,-5 0 0,-1 0 0,-2 0 0,2 0 0,4 0 0,3 0 0,5 0 0,0 0 0,3 0 0,-3 0 0,-3 0 0,-3-2 0,-3-1 0,0 1 0,-2-2 0,-2 2 0,-1-1 0,-1 1 0,-2 0 0,-3 0 0,-6 0 0,-4 0 0,-2 2 0,-3 0 0,1 0 0,-1 0 0,1 0 0,-1 0 0,3 0 0,-8 0 0,3 0 0,-10-3 0,0-4 0,-6-6 0,1 5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4:02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24575,'31'0'0,"6"0"0,-5 0 0,21 0 0,4 0 0,24 0 0,15 0 0,-45 0 0,1 0 0,-1 0 0,0 0 0,49 0 0,-3 0 0,-3 0 0,5 0 0,-49 0 0,1 0 0,48 0 0,-6 0 0,-11 0 0,-10 0 0,-10 0 0,-6-2 0,-4-1 0,-2 0 0,-1-1 0,-3 1 0,-4-1 0,0-1 0,-1 2 0,4 1 0,3 2 0,-2 0 0,-1 0 0,-3 0 0,-1 0 0,-2 0 0,-5 0 0,0 0 0,-3-1 0,1-3 0,-1-3 0,-2 0 0,-2 0 0,-8-3 0,-8-4 0,-5 4 0,10 0 0,-3 10 0,29 0 0,9 0 0,25 1 0,12 2 0,-1 3 0,-4 0 0,-11 1 0,-8-3 0,-4 1 0,-6-1 0,0-1 0,-3-1 0,-3-2 0,-1 0 0,-4 0 0,1 0 0,-3 0 0,-1 0 0,-1 0 0,-3 0 0,1 0 0,-1 0 0,1 0 0,1 0 0,1 0 0,3 0 0,3 0 0,-1 0 0,1 0 0,0 0 0,1 0 0,3 0 0,7 0 0,8 0 0,8 0 0,5-2 0,-3-1 0,-1-1 0,-6-1 0,-3 2 0,2 1 0,-2 1 0,2-1 0,1-1 0,-3 0 0,1 1 0,-1 2 0,3 0 0,3 0 0,-2 0 0,-4 0 0,-4 0 0,-6 0 0,1 0 0,-1 0 0,0 0 0,3 0 0,4 0 0,6 0 0,3 0 0,4 0 0,-1 0 0,1 0 0,-1 0 0,1 0 0,2 0 0,0 0 0,-1 0 0,-3 0 0,-3 0 0,-1 0 0,1 0 0,-3 0 0,-3 0 0,-2 0 0,-7 0 0,-3 0 0,-6 0 0,-1 0 0,-2 0 0,-2 0 0,-1 0 0,-3 0 0,0 0 0,-3 0 0,-3 0 0,-4 0 0,-2 0 0,-3 0 0,-2 0 0,2 0 0,-1 0 0,-1 0 0,0 0 0,-3 0 0,2 0 0,-8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4:05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24575,'34'0'0,"43"0"0,-17 6 0,4 3 0,6 6 0,-9 6 0,2 5 0,26 7 0,6 3-311,-24-9 0,2 1 0,-1 0 311,0 0 0,-1 0 0,-1 0 0,-2-3 0,0-1 0,-2 0 114,23 9 1,-2-2-115,-7-5 0,-3-3 0,-9-4 0,-1-1 0,-3-2 0,-1-1 0,-1-3 0,1 0 0,-2-1 0,-1 0 352,1 1 0,0 0-352,0-1 0,-2 2 0,-2-1 0,-1 2 0,-3 0 0,0 1 0,-3 0 0,1 1 0,-1 1 0,-1-1 0,1-1 0,-1 0 0,1 0 0,-2-1 0,45 11 0,-12-3 0,-11-2 0,-10-4 0,-7-2 0,1-4 0,8-1 0,12 3 0,15 4 0,-39-7 0,0 2 0,3-1 0,-1 1 0,-1 1 0,-1-1 0,41 11 0,-8 0 0,-10-2 0,-3 1 0,-2 0 0,-1-3 0,-1 0 0,-5-3 0,-8-2 0,-4-3 0,-8-5 0,-7-2 0,-7-3 0,-7-3 0,-7 2 0,6-3 0,33 25 0,-16-11 0,57 26 0,-12-11 0,-27-9 0,3 1 0,2-1 0,0 0 0,-4-1 0,-2-2 0,-3 0 0,-2-1 0,39 7 0,-12-1 0,-7 0 0,-2 0 0,-2 2 0,3-2 0,0 0 0,0-1 0,-2 2 0,-5 0 0,-3-1 0,-6-1 0,-3 0 0,-3-3 0,0 3 0,-6-1 0,-2-1 0,-3 0 0,-2-2 0,-1-3 0,-2-2 0,1 1 0,-1-1 0,2-2 0,0 0 0,1-2 0,2 0 0,1-2 0,4 1 0,3 1 0,3 1 0,3 2 0,-1 0 0,-1 3 0,0 1 0,-4-1 0,-3 1 0,-3-1 0,-4-1 0,-2 1 0,1-1 0,-1-1 0,0 1 0,-1 1 0,-5-3 0,-2-1 0,-3-2 0,-3 0 0,1 2 0,-1-2 0,-1 2 0,-2-2 0,-3-1 0,-2-2 0,1 1 0,-1 1 0,1 1 0,1 0 0,-1 0 0,0-1 0,2 0 0,-5-1 0,3-2 0,-5 0 0,3 3 0,-2-1 0,1 2 0,-2-2 0,2 0 0,0 2 0,1-2 0,-1 0 0,-1 1 0,-3 0 0,1-1 0,-3-1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4:10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0 24575,'0'22'0,"-2"27"0,-9 23 0,2-17 0,-1 6 0,-5 14 0,0 3 0,-1 6 0,1 2 0,1 6 0,2 1 0,0-8 0,2-1 0,2-10 0,2 0 0,0-3 0,1-2 0,2-3 0,0-1 0,3-3 0,0-1 0,0-3 0,0-2 0,0-3 0,0-2 0,-5 41 0,0-14 0,-3-10 0,-1-14 0,2-9 0,-1-8 0,2-5 0,1-3 0,3-5 0,0-3 0,2-3 0,0 2 0,0-8 0,0 2 0,0-8 0,-2 0 0,-4-2 0,18-2 0,40-2 0,13 0 0,5 0 0,-20 0 0,2 0 0,37 0 0,4 0 0,-24 0 0,1 0 0,26 0 0,5 0-189,-28 0 1,2 0 0,-1 0 188,-1 0 0,0 0 0,-1 0 0,28 0 0,-3 0 0,-8 0 0,-2 1 0,-10 1 0,-1 2 0,-6 0 0,0 1 0,2 1 0,-1 1 0,-1-1 0,0-1 0,2 0 0,1-1 282,-4 0 1,-1-1-283,-1-1 0,0-1 0,2 1 0,-1-1 0,2-1 0,0 0 0,1 0 0,1 0 0,-2 0 0,0 0 0,-2 0 0,-2 0 0,-7 0 0,-3 0 0,42 0 0,-19 0 0,-17 0 0,-12 0 0,-11-1 0,-14-9 0,-11-2 0,-2 0 0,3 3 0,34 8 0,27 7 0,-19 0 0,5 1 0,12 3 0,2 1 0,3 3 0,1 1 0,4 0 0,-1-1 0,-9 0 0,-2-2 0,-5-2 0,-2-1 0,-9-4 0,-1-1 0,-2-2 0,-1-1 0,-1-1 0,1 0 0,-1 0 0,1 0 0,-1 0 0,0 0 0,40 0 0,-11 0 0,-7 0 0,0 0 0,8 0 0,15 0 0,-45 0 0,1 0 0,3 0 0,1 0 0,2 0 0,1 0 0,7-2 0,1 0 0,7-1 0,3-1 0,4-3 0,2 0 0,1-1 0,0-2 0,-3 1 0,-2-1 0,-4 0 0,-3 0 0,-6 2 0,-3 0 0,-7 0 0,-1 1 0,38-3 0,-15 0 0,-10 3 0,-9 2 0,-6 1 0,-5 1 0,-6 0 0,-3 0 0,-2 0 0,-1-1 0,-2 0 0,0 1 0,-2 0 0,-3 0 0,-1 1 0,-5-2 0,-3 2 0,-2 0 0,-2-2 0,0 2 0,1-1 0,-2-1 0,-2 0 0,0 0 0,-6 1 0,1 1 0,-5 2 0,1 0 0,-2-2 0,0 0 0,-1-1 0,-1-1 0,-2 0 0,-4-1 0,-4-2 0,-4-1 0,-3 0 0,3 0 0,-3-1 0,0 1 0,-1-2 0,-1 0 0,0 1 0,-1 1 0,1 2 0,-2 2 0,-1-4 0,-4-1 0,-6-3 0,-3-3 0,-4 1 0,2 0 0,3 3 0,7 1 0,10 2 0,5 2 0,5 3 0,2 1 0,1 0 0,1 0 0,-1 0 0,-1 0 0,0-2 0,-1 0 0,3 0 0,0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5:03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24575,'21'0'0,"29"0"0,-7 0 0,54 0 0,-2 0 0,-32 0 0,3 0 0,1 0 0,-1 0 0,-6 0 0,-2 0 0,-5 0 0,-2 0 0,37 0 0,-8 0 0,-14-1 0,-9-1 0,-5 1 0,-6-1 0,-3 2 0,-2 0 0,-1 0 0,-2 0 0,-2 0 0,-4 0 0,-2 0 0,-1 0 0,-1 0 0,-1 0 0,-2 0 0,-2 0 0,-2 0 0,-4-1 0,-3-1 0,-3 1 0,13-1 0,-8 2 0,21 0 0,1 2 0,18 2 0,10 2 0,0 1 0,-4-2 0,-7-2 0,-4-1 0,-2-2 0,-3 0 0,-1 0 0,-1 0 0,-2 0 0,-1 0 0,-2 0 0,-3 0 0,-1 0 0,-3 0 0,-1 0 0,1 0 0,5 0 0,3 0 0,5 0 0,2 0 0,-2 0 0,0 0 0,-4 0 0,-4-1 0,-1-1 0,-2-1 0,2-3 0,4-1 0,6-1 0,7 1 0,7-1 0,4 1 0,2 2 0,-5 1 0,-3 3 0,-5-2 0,-4 1 0,-1 0 0,-1 1 0,-1 1 0,1 0 0,-3 0 0,-5 0 0,-8 0 0,-9-1 0,-9-2 0,-7-2 0,0 1 0,3 2 0,24 1 0,-14 3 0,38 3 0,-8 4 0,21 5 0,13-1 0,-7-3 0,-5-3 0,-10-4 0,-10-1 0,-11 0 0,-2-2 0,-2 0 0,-1 0 0,1 0 0,-2 0 0,-1 0 0,1 0 0,-2 0 0,1 0 0,0 0 0,-1 0 0,1 0 0,1 0 0,0 0 0,1 0 0,-1 0 0,0 0 0,0 0 0,-1 0 0,0 0 0,0 0 0,4 0 0,4 0 0,5 0 0,3 0 0,0 0 0,-6 0 0,-6 0 0,-11 0 0,-11 0 0,-4 0 0,5 0 0,11 0 0,12 0 0,17 0 0,9 0 0,5 0 0,1 0 0,-10 0 0,-7 0 0,-6 0 0,-3 0 0,-1 0 0,-1 0 0,-1 0 0,-2-2 0,-3 1 0,-1-1 0,0 0 0,-1 1 0,1-1 0,-1 0 0,-1-1 0,2 1 0,1 1 0,2 1 0,4 0 0,2 0 0,2 0 0,0 0 0,-3 0 0,-1 0 0,-3 0 0,-4 0 0,0 0 0,2 0 0,1 0 0,3 0 0,1 0 0,-3 0 0,0 0 0,-4 0 0,-1 0 0,-3 0 0,-1 0 0,-3 0 0,-1 0 0,-3 0 0,1 0 0,1 0 0,0 0 0,2 0 0,0 0 0,-1 0 0,0 0 0,-2 0 0,0 0 0,1 0 0,-1 0 0,0 0 0,0-1 0,-2 0 0,0-1 0,1 1 0,-1 0 0,0 1 0,0 0 0,-1 0 0,-1 0 0,1 0 0,0 0 0,-1 0 0,-1 0 0,-2 0 0,-4 0 0,-2 0 0,-1 0 0,0 0 0,-1 0 0,1 0 0,-1 0 0,-2 0 0,-1 0 0,-1 0 0,-5-2 0,1 2 0,-4-2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5:10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24575,'21'0'0,"14"0"0,8 0 0,21 0 0,10 0 0,4 0 0,4 0 0,-17 0 0,-9 0 0,-9 0 0,-4 0 0,-2 0 0,-4 0 0,-1 0 0,-1 0 0,-2 0 0,-2 0 0,-6 0 0,-3 0 0,-6 0 0,-4 0 0,6 0 0,21 0 0,-10 0 0,36 0 0,-2 2 0,23 0 0,12 1 0,-8-1 0,-12-2 0,-7 0 0,-10 0 0,-1 0 0,2 0 0,0 0 0,0-2 0,-2 0 0,-4-2 0,-4 0 0,-8 1 0,-7-1 0,-6 1 0,-6 0 0,-3 2 0,0 1 0,1 0 0,0 0 0,-1 0 0,-7 0 0,-3 0 0,6 0 0,17 0 0,12 1 0,16 5 0,11 3 0,3 5 0,9 2 0,-8-3 0,-6-2 0,-4-4 0,-7-3 0,-5-2 0,-6-2 0,-5 0 0,-2 0 0,-1 0 0,1 0 0,4 0 0,2 0 0,0-1 0,-1 0 0,-3-4 0,-3-2 0,-3-3 0,1 1 0,3 1 0,2 0 0,4 1 0,3 0 0,2 0 0,-1 2 0,-2 2 0,-4 2 0,-6 1 0,-4 0 0,-5 0 0,-4 0 0,-4 0 0,-3 0 0,-2 0 0,-3-2 0,-2-1 0,-4-1 0,0 0 0,5 2 0,16 2 0,12 3 0,13 3 0,4 2 0,-4 0 0,0 0 0,-8-2 0,-4-2 0,-2-1 0,-1-1 0,-1-2 0,-3 0 0,-1 0 0,-2 0 0,-3 0 0,0 0 0,-2 0 0,0 0 0,3 0 0,2 0 0,4 0 0,4 0 0,2 0 0,3 0 0,0 0 0,0 0 0,0 0 0,1 0 0,2 0 0,1 0 0,4 0 0,6 0 0,9 0 0,10 0 0,4 0 0,-4 0 0,-8 2 0,-13 3 0,-7 1 0,-3 0 0,-3-1 0,-1-4 0,-3 0 0,-3-1 0,-5 0 0,-2 0 0,-4 0 0,-3 0 0,-4 0 0,-2 0 0,-3 0 0,1 0 0,-2 0 0,1 0 0,1 0 0,1 0 0,1 0 0,0 0 0,-1 0 0,0 0 0,-3 0 0,-2 0 0,-2 0 0,-4 0 0,-1 0 0,-3 0 0,-1 0 0,0 0 0,1 0 0,-1 0 0,1 0 0,-1 0 0,-1 0 0,-4-2 0,1 1 0,-3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5:2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1 306 24575,'25'0'0,"37"0"0,-5 0 0,4 0 0,-12 0 0,3 0 0,20 0 0,1 0 0,-21 0 0,-1 0 0,14 0 0,2 0 0,-3 0 0,-1 0 0,-5 0 0,-3 0 0,33 0 0,-22 0 0,-18 0 0,-11 0 0,-5 0 0,-6 0 0,-5 0 0,-2 0 0,-3 0 0,1 0 0,-1 0 0,0 0 0,-6 0 0,1 0 0,-5 0 0,2 0 0,-2 0 0,-3-2 0,-1-1 0,-1-2 0,0 2 0,1 1 0,1 2 0,1 0 0,0 0 0,1 0 0,0 0 0,0 0 0,-1 0 0,1 0 0,-1 0 0,-2-2 0,0-3 0,-2-10 0,-7-7 0,-6-8 0,-9-5 0,-6-1 0,0-1 0,0 5 0,4 2 0,3 9 0,5 4 0,9 10 0,7 6 0,17 13 0,-6-3 0,14 8 0,-6-3 0,7 6 0,1 6 0,-3 1 0,-2 0 0,-2 0 0,-2-4 0,-4-2 0,-4-2 0,-3-4 0,-1 2 0,-1-9 0,-1 3 0,-2-7 0,0 2 0,-2-1 0,0-1 0,0 4 0,0-2 0,0 8 0,-5 3 0,-9 13 0,-11 10 0,-8 3 0,-4 0 0,1-6 0,6-6 0,7-7 0,4-9 0,9-8 0,1-4 0,7-4 0,0-2 0,2-2 0,0 1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21:24:48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24575,'37'0'0,"21"0"0,-20 0 0,34 0 0,-18 0 0,24 0 0,18 0 0,-5 0 0,-1 0 0,-11 0 0,-8 0 0,-8 0 0,-6 0 0,-5 0 0,-3 0 0,0 0 0,1 0 0,-1 0 0,0 0 0,-2 0 0,1 0 0,-3 0 0,-3 0 0,2 0 0,0 0 0,1 1 0,2 1 0,0 1 0,-1 2 0,-1-2 0,-4-1 0,-6-2 0,-7 0 0,-7 0 0,-3 0 0,-2 0 0,0 0 0,0 0 0,-1 1 0,0 1 0,-1 0 0,-1-1 0,-1 0 0,1 0 0,-2 1 0,-5-1 0,-4-2 0,0-1 0,4 1 0,16 1 0,8 0 0,11 0 0,10 0 0,2 0 0,5 0 0,-5 0 0,-7 0 0,-7 1 0,-6 1 0,-4 1 0,-5 1 0,-1-2 0,-2-1 0,1-1 0,1 0 0,1 0 0,2 0 0,2 2 0,3 0 0,2 0 0,4 0 0,1-2 0,6 0 0,5 0 0,1 1 0,4 2 0,-2-1 0,0-1 0,-2-1 0,-4 0 0,-1 0 0,-5 0 0,-1 0 0,-2 0 0,-1 0 0,-2 0 0,-1 0 0,-1 0 0,-2 0 0,-1 0 0,-2 0 0,-3 0 0,-2 0 0,-4 0 0,-2 0 0,-3 0 0,-3 0 0,9 0 0,22 0 0,-6 0 0,33 0 0,-15 0 0,15 0 0,-1 0 0,-9 0 0,-8 0 0,-7 0 0,-5 0 0,-3 0 0,-2 0 0,-2 0 0,1 0 0,-3 0 0,0 0 0,-3 0 0,-1 0 0,1 1 0,0 1 0,3 2 0,2-1 0,2 0 0,2-2 0,1-1 0,3 0 0,1 0 0,1 0 0,3 0 0,0 0 0,0 0 0,0 0 0,-3 0 0,-3-1 0,-1-3 0,-1 0 0,1-1 0,-1 1 0,-1 2 0,-2 0 0,-2 2 0,-1 0 0,-1 0 0,-1 0 0,0 0 0,1 0 0,-3 0 0,-3 0 0,-5-1 0,-6-4 0,-5 0 0,-1 0 0,15 2 0,46 3 0,-26 0 0,52-2 0,-31-1 0,21 0 0,4 1 0,-18 2 0,-13 0 0,-8 0 0,-5 0 0,-4 1 0,-3 0 0,-4 1 0,-2 2 0,1-1 0,-1 1 0,2-1 0,0-1 0,1-1 0,3-1 0,4 0 0,8 0 0,9 0 0,7 0 0,6 0 0,6 0 0,3 0 0,2 0 0,-2 0 0,-7 0 0,-7 0 0,-10 0 0,-10 0 0,-9 0 0,-5 0 0,-3 0 0,1 0 0,1 0 0,4 0 0,5 0 0,5 0 0,3 0 0,2 0 0,1 0 0,-5 0 0,-4 0 0,-5 0 0,-6 0 0,-1 0 0,-5 0 0,1 0 0,-1 0 0,2 0 0,2 0 0,3 0 0,3 0 0,2 0 0,2 0 0,2 0 0,-2 0 0,-1 0 0,-2 0 0,-4 0 0,1 0 0,-3 0 0,-1 0 0,-3 0 0,-4 0 0,-3 0 0,-3 0 0,0 0 0,0 0 0,-6 0 0,1-2 0,-8-3 0,-1-3 0,-7-3 0,5 5 0,-6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5:3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0 24575,'-15'0'0,"-7"6"0,-16 7 0,-3 6 0,-2 4 0,1 0 0,8-2 0,4 1 0,9-4 0,4-3 0,5-3 0,2-3 0,6-3 0,3-2 0,4 0 0,5-2 0,5 1 0,3 1 0,3 4 0,4 7 0,6 7 0,9 9 0,5 7 0,4 4 0,0 0 0,-6-1 0,-6-8 0,-7-4 0,-6-5 0,-5-4 0,-2-1 0,-9-8 0,2-2 0,-6-5 0,0-1 0,0-1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6:56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24575,'9'1'0,"6"7"0,6 8 0,4 5 0,6 6 0,8 3 0,5 1 0,10 2 0,4-4 0,-1-4 0,-2-3 0,-6-2 0,-11-4 0,-6-3 0,-5-2 0,-2-1 0,2 1 0,-1 1 0,0 0 0,-2 0 0,1 1 0,-4 0 0,-3 1 0,-2 0 0,-2 0 0,0-2 0,3 0 0,-7-4 0,4-2 0,-7-3 0,3 2 0,2 1 0,1 0 0,1 1 0,0 0 0,-1 0 0,1 0 0,0-1 0,0-1 0,-1 1 0,-2-1 0,-3 0 0,-4-2 0,-2-2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7:0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0 626 24575,'18'-1'0,"7"-2"0,28-10 0,-14 1 0,41-17 0,10-5 0,-32 11 0,4-1 0,5-3 0,0-1 0,-5 0 0,-2 0 0,-9 3 0,-2 0 0,35-18 0,-13 7 0,-4 5 0,1-1 0,2 0 0,-5 1 0,-7 2 0,-7 4 0,-7 4 0,-7 5 0,-6 3 0,-8 5 0,-3 3 0,-15 2 0,-4 3 0,-22 0 0,-9 0 0,-18 1 0,-19 5 0,-14 6 0,-11 4 0,5 4 0,12-4 0,17-2 0,19-4 0,15-4 0,13-1 0,22-4 0,28 0 0,24-1 0,23-2 0,10-5 0,-7-3 0,-7-3 0,-16 4 0,-13 4 0,-12 3 0,-7 2 0,-7 0 0,-4 0 0,-11 1 0,-1 4 0,-9 8 0,0 8 0,-1 11 0,-1 9 0,-2 10 0,-5 9 0,-6 3 0,-4-1 0,1-9 0,2-12 0,6-14 0,3-15 0,3-8 0,2-4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7:0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73 173 24575,'0'35'0,"0"20"0,0-5 0,0 29 0,0-23 0,0 12 0,0-13 0,0-14 0,0-15 0,0-10 0,0-7 0,0-7 0,0-17 0,0 1 0,0-24 0,-2-3 0,-3-17 0,-6-14 0,-2-1 0,-1 1 0,4 6 0,2 10 0,3 8 0,2 10 0,1 10 0,2 6 0,0 10 0,2 3 0,2 8 0,4-1 0,4 2 0,5 0 0,5 0 0,5 0 0,7 0 0,7 0 0,7 0 0,7 0 0,4 0 0,3 0 0,-5 0 0,-5 0 0,-8 2 0,-9 2 0,-6 0 0,-7 1 0,-4-1 0,-3-1 0,-4 1 0,-4-1 0,-4 0 0,-2 2 0,-1-3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21:25:53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24575,'13'0'0,"3"0"0,13 0 0,-8 0 0,8 0 0,-13 0 0,4 0 0,0 0 0,3 0 0,1 1 0,3 1 0,4 2 0,2-2 0,5 3 0,3-2 0,1 2 0,5 1 0,1-3 0,0-1 0,-1-1 0,-4 1 0,-2 2 0,-3-2 0,-1 0 0,0-2 0,2 1 0,3 2 0,4 0 0,3 0 0,2 1 0,3-1 0,1 1 0,5 2 0,2-3 0,0 0 0,3-2 0,7-1 0,4 0 0,7 0 0,4 0 0,-3 0 0,0 0 0,-9 0 0,-7 0 0,-4 0 0,-4 0 0,-2 0 0,-1 0 0,-3 0 0,-2 0 0,-4 0 0,1 0 0,-3 0 0,-1 0 0,-1 0 0,-5 0 0,-2 0 0,-4 0 0,-4 0 0,-2 0 0,-3 0 0,-2 0 0,-1 0 0,-4 0 0,-2 0 0,-6 0 0,-2 0 0,-2 0 0,0 0 0,-1 0 0,0 0 0,1 0 0,0 0 0,-1 0 0,1 0 0,-1 0 0,-4-1 0,-15-11 0,8 7 0,-10-6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15:29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24575,'28'0'0,"21"0"0,33 0 0,-31 0 0,3 0 0,8 0 0,2 0 0,5 0 0,0 0 0,0 0 0,1 0 0,2 0 0,-1 0 0,-5 0 0,-2 0 0,-4 0 0,-2 0 0,-4 0 0,-2 0 0,39 0 0,-7 0 0,-7 0 0,-3-2 0,-1-1 0,2-1 0,7-1 0,5 0 0,3 0 0,0 2 0,-2 1 0,-7 1 0,-4 1 0,-9 0 0,-6 0 0,-4 0 0,-5-1 0,-6-2 0,-9-2 0,-9-5 0,-10 1 0,-3 1 0,13 4 0,31 4 0,-16 0 0,39 0 0,-24 0 0,21 0 0,10 0 0,-4 0 0,-4 0 0,-7 0 0,-8 0 0,-9 0 0,-9 0 0,-3 0 0,-8 0 0,-6 0 0,-3 0 0,-3 0 0,-2 0 0,-2 0 0,-2 0 0,-2 0 0,1 0 0,-2 0 0,1 0 0,-1 0 0,-2 0 0,-2 0 0,-2 0 0,-5 0 0,-4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15:36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24575,'27'0'0,"33"0"0,-3 0 0,2 0 0,6 0 0,-3 0 0,2 0 0,22 0 0,5 0 0,2 0 0,1 0 0,-6 0 0,-2 0 0,-5 0 0,-3 0 0,-9 0 0,-3 0 0,-5 0 0,-2 0 0,-7 0 0,-2 0 0,42 0 0,-6 0 0,-5 0 0,-5 0 0,-1 0 0,-4 0 0,-1 0 0,-4 0 0,-5 0 0,-4 0 0,-2 0 0,-3 0 0,-2 0 0,-4 0 0,-2 0 0,0 0 0,5 0 0,3 0 0,4 0 0,0 0 0,-6 0 0,-7 0 0,-12 0 0,-11 0 0,-9 0 0,7 0 0,17 0 0,11 0 0,17 0 0,16 0 0,15 0 0,-37 1 0,1 1 0,2 0 0,0 1 0,-5 0 0,-1 0 0,44 2 0,-15-3 0,-11-2 0,-2 0 0,-6 0 0,0 0 0,-3 0 0,-1 1 0,1 1 0,-5 2 0,-2 1 0,-2 1 0,1 1 0,1-2 0,4 1 0,0-1 0,-3 0 0,-1-1 0,-5-1 0,0-2 0,-1-1 0,-1 0 0,-1 0 0,-2 0 0,4 0 0,-1 0 0,-1 0 0,-4 0 0,-9 0 0,-10 0 0,-7 0 0,6 0 0,23 0 0,-2 0 0,52 0 0,-45 0 0,2 0 0,18 0 0,4 0 0,5 0 0,2 0 0,-3 0 0,0 0 0,-3 0 0,-2 0 0,-6 1 0,-3-2 0,-8 1 0,-1-2 0,40-2 0,-12-1 0,-5 0 0,-2 0 0,-2 2 0,-6 0 0,-5 1 0,-5 0 0,-5 0 0,-5-1 0,-7 1 0,-2 2 0,-3 0 0,5 0 0,2 0 0,4 0 0,4 0 0,0 0 0,-2 0 0,0 0 0,-3 0 0,1 0 0,-1 0 0,-4 0 0,-4 0 0,-6 0 0,-5 0 0,-9 0 0,7 0 0,11 0 0,48 0 0,-31 0 0,4 0 0,3 0 0,30 0 0,-27 0 0,3 0 0,8 0 0,1 0 0,-6 0 0,0 0 0,1 0 0,-1 0 0,-6 1 0,-3 1 0,-4-1 0,-1 1 0,40 3 0,-13-1 0,-10-1 0,-12-1 0,-9-2 0,-8 0 0,-3 0 0,-1 0 0,-1 0 0,1 0 0,2 0 0,4 0 0,3 0 0,4 0 0,-2 0 0,-2 0 0,-3 0 0,-8 0 0,-7 0 0,-5 0 0,-10 0 0,12 0 0,10 0 0,18 0 0,34 0 0,-31 0 0,3 0 0,8 0 0,2 0 0,6 0 0,-1 0 0,-6 0 0,-2 0 0,-6 0 0,-3 0 0,-7 0 0,-2 0 0,32 0 0,-9 0 0,-4 0 0,5 3 0,4 1 0,-2 1 0,-5 2 0,-9-2 0,-9 0 0,-6 0 0,-5-1 0,-1 0 0,0 1 0,0 1 0,3-2 0,0 1 0,-3-3 0,-4-2 0,-8 0 0,-5 0 0,-10 0 0,8 0 0,17 0 0,9 0 0,4 0 0,16 0 0,-4 0 0,2 0 0,18 0 0,-28 0 0,4 0 0,8 0 0,0 0 0,-4 0 0,0 0 0,-2 0 0,0 0 0,-4 0 0,-1 0 0,-5 0 0,1 0 0,0 0 0,-1 0 0,47 0 0,-9 0 0,-11 0 0,-11 0 0,-5 0 0,-4 0 0,0 0 0,-2 0 0,0 0 0,-4 0 0,-2 0 0,2 0 0,0 0 0,1 0 0,0 0 0,-4 0 0,-2 0 0,2 0 0,1 0 0,2 2 0,4 0 0,3 1 0,3-1 0,3 0 0,-2 0 0,-2 1 0,-4-1 0,-4-2 0,-3 0 0,1 0 0,-2 0 0,1 0 0,-1 0 0,-3 0 0,-4 0 0,-4 0 0,-1 0 0,-1-2 0,-3 0 0,-1-1 0,-4 1 0,-1 2 0,-1 0 0,-3 0 0,0 0 0,-4 0 0,-1 0 0,-2 0 0,-2 0 0,0 0 0,0 0 0,3 0 0,-8 0 0,3 0 0,-7 0 0,1 0 0,-2-1 0,-1-2 0,-3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15:40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24575,'31'0'0,"53"0"0,-15 0 0,-2 0 0,5 0 0,-15 0 0,1 0 0,16 0 0,4 0 0,2 0 0,1 0 0,-3 0 0,-1 0 0,-9 0 0,-2 0 0,-3 0 0,-1 0 0,-3 0 0,-1 0 0,-1 0 0,-1 1 0,2 1 0,-1 1 0,-1 1 0,-1 1 0,-2 1 0,-2 0 0,42 6 0,-11-3 0,-14-1 0,-8-2 0,-6 1 0,-4-2 0,-2 1 0,3-2 0,5-2 0,6 0 0,5 0 0,3 1 0,-4 0 0,-4 2 0,-8-1 0,-6 1 0,-3-1 0,-5 0 0,-3 0 0,-5 0 0,-4 1 0,-3 0 0,0-3 0,0 0 0,3-2 0,2 0 0,3 0 0,6 0 0,4 0 0,3 0 0,1 0 0,-1 0 0,-3 0 0,-5 0 0,-2 0 0,-5 0 0,-2 0 0,-1 0 0,0 0 0,0 0 0,2 0 0,0 0 0,-4 0 0,-4 0 0,-4 0 0,-9-1 0,-2-4 0,-7-2 0,0 1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15:50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24575,'48'0'0,"4"0"0,5 0 0,33 0 0,-2 0 0,6 0 0,-13 0 0,1 0-387,-8 0 0,5 0 0,1 0 387,5 0 0,2 0 0,0 0 0,-3 0 0,0 0 0,-2 0 0,-1 0 0,-2 0 0,-1 0 0,-7 0 0,-2 0 0,0 0 69,31 0 0,-2 0-69,-4 0 0,-3 0 0,-4 0 0,-2 0 0,-2 0 0,-1 0 0,-5 2 0,-2 0 0,0 2 0,-1 2 0,-4 1 0,-2 1 435,-3 1 0,-2-1-435,-5 0 0,-1-2 76,-5-1 1,-2-1-77,37 1 0,-14-1 0,-21 0 0,-12-2 0,-6 1 0,17-2 0,34-1 0,-34 0 0,6 0 0,19 0 0,7 0 0,12 0 0,4 0-212,-26 0 1,1 1-1,1 0 212,2 2 0,1-1 0,-2 2 0,-7 1 0,-3 0 0,-1 1 0,21 3 0,-4 0 0,-13-1 0,-3-1 0,-8-2 0,-3-1 0,36-1 0,-15-3 0,-7 0 635,-2 2-635,3 0 0,0 3 0,1 2 0,-2 0 0,-2 2 0,-3 1 0,-4 0 0,-3-1 0,-5 0 0,-3-3 0,-2-2 0,-1-2 0,0-2 0,1 0 0,1 0 0,-1 0 0,3 0 0,-1 0 0,-6 0 0,-8 0 0,-8 0 0,-10 0 0,13 0 0,24-2 0,26-2 0,-19 1 0,5-2 0,13-1 0,5 0 0,12 1 0,4-1-164,-27 2 0,0 0 1,1 0 163,-4 1 0,0 0 0,-2 0 0,29 0 0,-4-1 0,-9 0 0,-3 0 0,-4 1 0,-1 0 0,-5 0 0,-3 0 0,-3 0 0,-3 0 0,-7 1 0,-2 0 0,36 0 491,-9-1-491,-6 0 0,-6 0 0,-4-1 0,-3 2 0,-1-1 0,4 1 0,2 2 0,-2 0 0,0 0 0,-3 0 0,2 0 0,6 0 0,4 0 0,6 0 0,1-2 0,-6-1 0,-11 0 0,-16 1 0,-17 2 0,-6 0 0,15 0 0,41 0 0,-22 0 0,-1 0 0,3 0 0,37 0 0,-32 0 0,4 0 0,5 0 0,2 0 0,-5 0 0,-1 0 0,0 0 0,-2 0 0,-1 0 0,0 0 0,-4 0 0,-1 0 0,-5 0 0,-1 0 0,42 0 0,-11 0 0,-10 0 0,-8 0 0,-4 0 0,-1 0 0,-2 0 0,2 0 0,-6 0 0,-6 0 0,-8 0 0,-7 0 0,-3 0 0,0 0 0,0 0 0,3 0 0,6 0 0,6 0 0,11 0 0,9 0 0,6 0 0,4 0 0,0 0 0,-2 0 0,-6 0 0,-4 0 0,-3 0 0,3 0 0,5 0 0,4 0 0,1-2 0,2-1 0,-2 1 0,-3-3 0,-4 3 0,-5-3 0,-5 0 0,0 1 0,-2-1 0,3 2 0,2 1 0,1 0 0,0-1 0,-1 0 0,-1 1 0,-6 2 0,-4 0 0,-8 0 0,-8 0 0,-2 0 0,-6 0 0,4 0 0,1 0 0,1 0 0,0 0 0,-4-2 0,1 0 0,-1 0 0,4 0 0,2 1 0,4-1 0,4 0 0,0-3 0,3 1 0,1 2 0,-2 0 0,-3 2 0,-7 0 0,-3 0 0,-5 0 0,1 0 0,1 0 0,-2 0 0,-2-1 0,-4-1 0,-11-2 0,-2 1 0,-9 1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5:50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24575,'18'0'0,"34"0"0,-15 0 0,53 0 0,-8 0 0,-27 0 0,3 0 0,5 0 0,0 0 0,-3 0 0,-1 0 0,-3 0 0,-1 0 0,-2 0 0,-2 0 0,47 0 0,-10 0 0,-11 0 0,-12 0 0,-12 0 0,-7 0 0,-6 0 0,-5 0 0,-6 0 0,-5 0 0,-11 0 0,1 0 0,6 0 0,9 0 0,11 0 0,10 1 0,5 1 0,11 0 0,0 0 0,-4-1 0,-5-1 0,-4 0 0,-5 0 0,-5 0 0,-2 0 0,0 0 0,1 0 0,-1 0 0,-1 0 0,-3 0 0,0 0 0,2 0 0,3 0 0,4 0 0,1 0 0,2 0 0,2 0 0,0 0 0,-1 0 0,0 0 0,-2 0 0,-1 0 0,1-2 0,1 0 0,2 0 0,-1 1 0,-3 1 0,-6-1 0,-7 0 0,-8-2 0,-10 0 0,-5 1 0,10 0 0,45 2 0,-25 0 0,57 0 0,-30 4 0,28 4 0,-41-3 0,-1 1 0,42 5 0,-10-5 0,-16-4 0,-13-2 0,-5 1 0,-4 1 0,0 0 0,-2 1 0,-3-1 0,-2-1 0,-4 2 0,-1-1 0,-1-1 0,-1 0 0,1 1 0,-1 0 0,-1 0 0,2 1 0,-2-1 0,0-1 0,-1 0 0,0-1 0,2 0 0,1 0 0,1 0 0,-4 0 0,-5 0 0,-10 0 0,4 0 0,5 0 0,8 0 0,18 0 0,18 0 0,18 0 0,-37 1 0,1 0 0,-1 1 0,0 0 0,43 4 0,-15 2 0,-13-3 0,-18 0 0,-9-1 0,-5 0 0,-2 1 0,3 0 0,4-2 0,5-1 0,2 0 0,0 0 0,-2 0 0,-2-1 0,-5 1 0,-1-2 0,-3 0 0,-1 0 0,-1 0 0,2 0 0,2 0 0,2 0 0,6 0 0,5 0 0,6 0 0,6 0 0,0 0 0,1 0 0,-1 0 0,-1 0 0,2 0 0,3 0 0,4 0 0,1 0 0,-1 0 0,-3 0 0,-2 0 0,-4 0 0,-2 0 0,-3 0 0,-1 0 0,1 2 0,1 1 0,4 2 0,2-1 0,4 0 0,-1 0 0,1 1 0,-1 0 0,1 2 0,1-1 0,2-1 0,-1 1 0,-4-2 0,-6 1 0,-8 0 0,-6 0 0,-6 0 0,-4-1 0,0-1 0,-3-2 0,-1 2 0,-4-1 0,-4 0 0,-5 1 0,-3-1 0,-1-1 0,-4-1 0,-2 0 0,-3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8T16:35:5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24575,'-9'0'0,"-9"0"0,-23 0 0,11 0 0,-23 0 0,21 0 0,-6 0 0,8 0 0,11 0 0,9 2 0,6 3 0,3 7 0,1 9 0,0 13 0,0 16 0,0 21 0,0 18 0,0-38 0,0 1 0,0 1 0,0 0 0,0-2 0,0-1 0,0 47 0,0-9 0,0-6 0,0-6 0,-1-5 0,-2-1 0,-3-2 0,-1-6 0,0-4 0,2-7 0,1-8 0,1-7 0,0-6 0,1-5 0,1-5 0,1-4 0,0-1 0,0 0 0,0-1 0,0 2 0,0-1 0,0-2 0,0-1 0,0 0 0,0 0 0,0 2 0,0 1 0,0 1 0,0 0 0,0-2 0,0-1 0,1-3 0,1-1 0,1-4 0,2-2 0,4-1 0,10-2 0,16-3 0,16-4 0,8-4 0,-1-2 0,-8 4 0,-11 4 0,-9 3 0,-7 2 0,-5 0 0,-5 0 0,-7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132EC-55D7-4A75-936D-7FA43CC884E5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48A6-DD9B-4C41-A10A-B229D4D6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7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75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0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1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17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65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13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14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85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10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66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14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38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49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8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90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27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5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2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76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83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3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154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09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40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68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05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23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04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92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11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8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0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31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7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9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BA61-B21B-96F5-CB74-00883FE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02155-693D-F3B3-F4FD-B5524DEEA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8BE7-0DDA-0990-75F6-14064745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52AC8-3E3D-1E1E-E217-B4A55B6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99790-E680-F7EA-0C46-DBAAFFD6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3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6D88-B3A2-AAE0-0CB3-56B758A6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7614C-7C32-1D8E-199E-E3FD19D88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F5CF-D180-2C6E-BB35-4501912A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340D1-9819-962A-8B89-E13C0E2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4A61-4B0B-39F3-1F0D-501A4C26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5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00648-02AE-D826-856A-B5CFB006A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C8A3C-EFB4-EA5A-7269-9B39D8C90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6930-9092-7867-E5BC-66DC7CD6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54982-A427-2E62-C395-2CC7B0DD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71A6-2DEA-13A3-632F-BC447F91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3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08F4-6504-86E3-5A18-DBB5B397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3606-C3F8-180F-811B-43034EDE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48B3-0567-DDCC-2F0F-CE40F266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136FE-6C0B-8E89-75AB-0CF81F46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AF08-2632-8BCA-E735-85E03637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C796-3301-4E92-118B-0D10B7B3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8949C-252B-4B9F-C130-BA0DD82F0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00E0-248E-E673-03C3-5B31FA2A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48ADF-5B8D-F9FA-53ED-52C42469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7DAB4-70CE-9DED-B6CE-C0788604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CB8-62AA-747E-AE38-C444119D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390C-288A-7DD8-107E-2ADCED3BF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4B16C-B651-3F09-96E4-49EA1CC17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70B69-F392-7DC2-B2C9-AE76C00C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409A-E5B7-36F0-CBAF-FCFDE9B2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B371-AD93-19BF-4663-BAADED9B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7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E895-C3DD-07EA-1586-99575552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560D-AE97-BD36-9908-27ABD6ECC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0644A-EAB7-9085-8238-9E5BA4F30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1F4C3-DA95-7457-1224-4ECBC2D31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45A89-626C-BAED-4451-7DFE14C02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00C64-6E4F-6886-0C46-59E62705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13A63-A8C3-141A-EF9F-3A8E32BE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0C3E4-68A4-70AF-A069-A40E964E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3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8BE9-3AB8-0280-FBE2-E6127E10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07A52-D00A-4CC8-BFD3-63290125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3ADAC-1C78-F742-681F-9AA52865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94509-B3FF-103F-92B0-E2800F0A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9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0FACC-8472-3DAE-DD04-9CBD469C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5FB6A-C665-9843-750C-5B1663C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5E0D-5CC3-FF5C-4B5C-FEC628BD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5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1C29-F8F0-F753-CDCB-25DC3E7D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720B-8C01-83A5-D654-D75B86217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53BA2-24B7-E50D-4998-9ED693054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7F284-77B8-B4CC-6F9B-FF8794EA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9064-7BA7-00D6-F2C1-A0C0F0E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B842C-0FDF-E14B-641F-C3CC2F2F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E66-A770-63E3-F303-4C039919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495E-24A1-7136-A0BC-5B3F9211D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B6451-E796-F3E7-5620-3D925B844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C7106-6B43-7459-1F4E-C39494F8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D6ED-EFE4-C1A9-ECF1-E82594B5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693A9-B334-B81F-3667-CE8D2DDE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C40A5-07BB-A32A-74F5-6156460C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602C1-191F-F5F4-8F9F-0C13086F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17A1-637C-BBD4-0AC3-975645157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19D84-A1B9-4C2B-A737-D1557E36CDEB}" type="datetimeFigureOut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6CFD-C71E-D061-6CAF-DB936D86E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5D6BC-AC76-2454-DB26-A0AC70EDD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customXml" Target="../ink/ink1.xml"/><Relationship Id="rId10" Type="http://schemas.openxmlformats.org/officeDocument/2006/relationships/customXml" Target="../ink/ink3.xml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customXml" Target="../ink/ink5.xm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customXml" Target="../ink/ink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customXml" Target="../ink/ink10.xm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5" Type="http://schemas.openxmlformats.org/officeDocument/2006/relationships/image" Target="../media/image49.png"/><Relationship Id="rId10" Type="http://schemas.openxmlformats.org/officeDocument/2006/relationships/customXml" Target="../ink/ink9.xml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customXml" Target="../ink/ink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18" Type="http://schemas.openxmlformats.org/officeDocument/2006/relationships/customXml" Target="../ink/ink18.xml"/><Relationship Id="rId26" Type="http://schemas.openxmlformats.org/officeDocument/2006/relationships/customXml" Target="../ink/ink22.xml"/><Relationship Id="rId3" Type="http://schemas.openxmlformats.org/officeDocument/2006/relationships/image" Target="../media/image1.png"/><Relationship Id="rId21" Type="http://schemas.openxmlformats.org/officeDocument/2006/relationships/image" Target="../media/image61.png"/><Relationship Id="rId7" Type="http://schemas.openxmlformats.org/officeDocument/2006/relationships/image" Target="../media/image53.png"/><Relationship Id="rId12" Type="http://schemas.openxmlformats.org/officeDocument/2006/relationships/customXml" Target="../ink/ink15.xml"/><Relationship Id="rId17" Type="http://schemas.openxmlformats.org/officeDocument/2006/relationships/image" Target="../media/image59.png"/><Relationship Id="rId25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56.png"/><Relationship Id="rId24" Type="http://schemas.openxmlformats.org/officeDocument/2006/relationships/customXml" Target="../ink/ink21.xml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23" Type="http://schemas.openxmlformats.org/officeDocument/2006/relationships/image" Target="../media/image62.png"/><Relationship Id="rId28" Type="http://schemas.openxmlformats.org/officeDocument/2006/relationships/customXml" Target="../ink/ink23.xml"/><Relationship Id="rId10" Type="http://schemas.openxmlformats.org/officeDocument/2006/relationships/customXml" Target="../ink/ink14.xml"/><Relationship Id="rId19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048D1-1478-4337-3368-CFB52828E9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48641-970D-467A-DEE6-81BF8575E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7A0019"/>
                </a:solidFill>
              </a:rPr>
              <a:t>Survey Results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068D0-E192-5ABA-7101-7A3FDA7752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Hannah </a:t>
            </a:r>
            <a:r>
              <a:rPr lang="en-US" b="1" dirty="0" err="1"/>
              <a:t>DeBruin</a:t>
            </a:r>
            <a:endParaRPr lang="en-US" b="1" dirty="0"/>
          </a:p>
          <a:p>
            <a:r>
              <a:rPr lang="en-US" b="1" dirty="0"/>
              <a:t>Weekly Meeting: Transit Data Subgroup</a:t>
            </a:r>
          </a:p>
          <a:p>
            <a:r>
              <a:rPr lang="en-US" b="1" dirty="0"/>
              <a:t>02/28/23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07B8B7-366F-1734-2F41-52E26E51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698" y="5901848"/>
            <a:ext cx="1554302" cy="8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A34AE-69C1-41C3-0C17-F245B657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223" y="655775"/>
            <a:ext cx="6286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Lat &amp; Long for Various Scenarios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10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14972B-AEF3-9CF3-E479-A16E81C0B9EC}"/>
              </a:ext>
            </a:extLst>
          </p:cNvPr>
          <p:cNvSpPr txBox="1"/>
          <p:nvPr/>
        </p:nvSpPr>
        <p:spPr>
          <a:xfrm>
            <a:off x="851481" y="2074213"/>
            <a:ext cx="454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Responses with MN Zip Code (497) </a:t>
            </a:r>
          </a:p>
        </p:txBody>
      </p:sp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6D319647-8FCD-EFFB-3BBF-186FB92D4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45" y="2672380"/>
            <a:ext cx="5943600" cy="3105785"/>
          </a:xfrm>
          <a:prstGeom prst="rect">
            <a:avLst/>
          </a:prstGeom>
        </p:spPr>
      </p:pic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C3F2D2A6-BCB8-2583-32B1-3C119393B4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25" y="2488230"/>
            <a:ext cx="5943600" cy="32899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FA5025-AEAF-19D0-8955-41E841B47D38}"/>
              </a:ext>
            </a:extLst>
          </p:cNvPr>
          <p:cNvSpPr txBox="1"/>
          <p:nvPr/>
        </p:nvSpPr>
        <p:spPr>
          <a:xfrm>
            <a:off x="6566018" y="2028168"/>
            <a:ext cx="521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Responses with Service Area Zip Code (143) </a:t>
            </a:r>
          </a:p>
        </p:txBody>
      </p:sp>
    </p:spTree>
    <p:extLst>
      <p:ext uri="{BB962C8B-B14F-4D97-AF65-F5344CB8AC3E}">
        <p14:creationId xmlns:p14="http://schemas.microsoft.com/office/powerpoint/2010/main" val="326990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Filter Comparison – Q8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11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16F11F6-0ADE-909A-47CA-359D24A80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986881"/>
            <a:ext cx="7493000" cy="762000"/>
          </a:xfrm>
          <a:prstGeom prst="rect">
            <a:avLst/>
          </a:prstGeom>
        </p:spPr>
      </p:pic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41E472B-D047-F3C9-F05F-99CCEB660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9508861"/>
              </p:ext>
            </p:extLst>
          </p:nvPr>
        </p:nvGraphicFramePr>
        <p:xfrm>
          <a:off x="2631989" y="2160104"/>
          <a:ext cx="9056035" cy="371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C9A3FE9-5170-35E6-6813-104C39058690}"/>
              </a:ext>
            </a:extLst>
          </p:cNvPr>
          <p:cNvSpPr txBox="1"/>
          <p:nvPr/>
        </p:nvSpPr>
        <p:spPr>
          <a:xfrm>
            <a:off x="132522" y="2994820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Filters (27)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7ABFBB-9AB7-8D3F-645E-FBBFA3A06A3A}"/>
              </a:ext>
            </a:extLst>
          </p:cNvPr>
          <p:cNvSpPr txBox="1"/>
          <p:nvPr/>
        </p:nvSpPr>
        <p:spPr>
          <a:xfrm>
            <a:off x="0" y="4197117"/>
            <a:ext cx="1941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Responses with MN Zip Code (497) </a:t>
            </a:r>
          </a:p>
        </p:txBody>
      </p:sp>
    </p:spTree>
    <p:extLst>
      <p:ext uri="{BB962C8B-B14F-4D97-AF65-F5344CB8AC3E}">
        <p14:creationId xmlns:p14="http://schemas.microsoft.com/office/powerpoint/2010/main" val="319167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Filter Comparison – Q9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FAD0235A-E0D4-EE28-E329-2E1ADB758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018333"/>
            <a:ext cx="4953000" cy="762000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72D4638-95FF-A145-8E82-9073D93A66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766385"/>
              </p:ext>
            </p:extLst>
          </p:nvPr>
        </p:nvGraphicFramePr>
        <p:xfrm>
          <a:off x="2409568" y="2146900"/>
          <a:ext cx="9492459" cy="3895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096A371-F742-1CFE-AAD0-D4329E2BF4BF}"/>
              </a:ext>
            </a:extLst>
          </p:cNvPr>
          <p:cNvSpPr txBox="1"/>
          <p:nvPr/>
        </p:nvSpPr>
        <p:spPr>
          <a:xfrm>
            <a:off x="132522" y="2994820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Filters (27)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297E43-7DD8-548F-CF8B-DC1E332A9448}"/>
              </a:ext>
            </a:extLst>
          </p:cNvPr>
          <p:cNvSpPr txBox="1"/>
          <p:nvPr/>
        </p:nvSpPr>
        <p:spPr>
          <a:xfrm>
            <a:off x="0" y="4197117"/>
            <a:ext cx="1941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Responses with MN Zip Code (497) </a:t>
            </a:r>
          </a:p>
        </p:txBody>
      </p:sp>
    </p:spTree>
    <p:extLst>
      <p:ext uri="{BB962C8B-B14F-4D97-AF65-F5344CB8AC3E}">
        <p14:creationId xmlns:p14="http://schemas.microsoft.com/office/powerpoint/2010/main" val="2527607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Filter Comparison – Q10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letter&#10;&#10;Description automatically generated">
            <a:extLst>
              <a:ext uri="{FF2B5EF4-FFF2-40B4-BE49-F238E27FC236}">
                <a16:creationId xmlns:a16="http://schemas.microsoft.com/office/drawing/2014/main" id="{5CA9AFEC-7B7B-8B4D-8428-B56076EAE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88" y="968573"/>
            <a:ext cx="6814912" cy="860227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262FC9F-9A86-D644-91E3-9A67B31930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837633"/>
              </p:ext>
            </p:extLst>
          </p:nvPr>
        </p:nvGraphicFramePr>
        <p:xfrm>
          <a:off x="2471352" y="1874065"/>
          <a:ext cx="9588478" cy="3755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F869533-0E17-C2B8-0DEB-22A0D2FC46BB}"/>
              </a:ext>
            </a:extLst>
          </p:cNvPr>
          <p:cNvSpPr txBox="1"/>
          <p:nvPr/>
        </p:nvSpPr>
        <p:spPr>
          <a:xfrm>
            <a:off x="132522" y="2994820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Filters (27)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9FCF78-240B-2B53-516F-BA8D257E702F}"/>
              </a:ext>
            </a:extLst>
          </p:cNvPr>
          <p:cNvSpPr txBox="1"/>
          <p:nvPr/>
        </p:nvSpPr>
        <p:spPr>
          <a:xfrm>
            <a:off x="0" y="4197117"/>
            <a:ext cx="1941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Responses with MN Zip Code (497) </a:t>
            </a:r>
          </a:p>
        </p:txBody>
      </p:sp>
    </p:spTree>
    <p:extLst>
      <p:ext uri="{BB962C8B-B14F-4D97-AF65-F5344CB8AC3E}">
        <p14:creationId xmlns:p14="http://schemas.microsoft.com/office/powerpoint/2010/main" val="2072871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Filter Comparison – Q11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F07F61-49D1-4664-C871-8C2BA4792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4"/>
          <a:stretch/>
        </p:blipFill>
        <p:spPr>
          <a:xfrm>
            <a:off x="2636655" y="1163638"/>
            <a:ext cx="6918690" cy="483704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57B5847-C276-3C46-A684-891A5FBD07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0174503"/>
              </p:ext>
            </p:extLst>
          </p:nvPr>
        </p:nvGraphicFramePr>
        <p:xfrm>
          <a:off x="1582996" y="2030224"/>
          <a:ext cx="10341273" cy="3765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3786C1F-C824-01A5-1DD1-6B83DCA4FC2B}"/>
              </a:ext>
            </a:extLst>
          </p:cNvPr>
          <p:cNvSpPr txBox="1"/>
          <p:nvPr/>
        </p:nvSpPr>
        <p:spPr>
          <a:xfrm>
            <a:off x="132522" y="2994820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Filters (27)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CB015F-9F90-E8BD-2E2B-969FA2695E61}"/>
              </a:ext>
            </a:extLst>
          </p:cNvPr>
          <p:cNvSpPr txBox="1"/>
          <p:nvPr/>
        </p:nvSpPr>
        <p:spPr>
          <a:xfrm>
            <a:off x="0" y="4197117"/>
            <a:ext cx="1941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Responses with MN Zip Code (497) </a:t>
            </a:r>
          </a:p>
        </p:txBody>
      </p:sp>
    </p:spTree>
    <p:extLst>
      <p:ext uri="{BB962C8B-B14F-4D97-AF65-F5344CB8AC3E}">
        <p14:creationId xmlns:p14="http://schemas.microsoft.com/office/powerpoint/2010/main" val="3870578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Filter Comparison – Q18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D2B95E-B8AC-2538-B647-B45305737360}"/>
              </a:ext>
            </a:extLst>
          </p:cNvPr>
          <p:cNvSpPr txBox="1"/>
          <p:nvPr/>
        </p:nvSpPr>
        <p:spPr>
          <a:xfrm>
            <a:off x="132522" y="2994820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Filters (27)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ECA10-1EE4-3479-8FEE-04B35D7855F9}"/>
              </a:ext>
            </a:extLst>
          </p:cNvPr>
          <p:cNvSpPr txBox="1"/>
          <p:nvPr/>
        </p:nvSpPr>
        <p:spPr>
          <a:xfrm>
            <a:off x="0" y="4197117"/>
            <a:ext cx="1941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Responses with MN Zip Code (497) 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D7D317E-991B-B63F-ED55-210349DC3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97" y="1005129"/>
            <a:ext cx="7206006" cy="960081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1D7CC8B-F8A7-1243-BEFF-BAB37070B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1709049"/>
              </p:ext>
            </p:extLst>
          </p:nvPr>
        </p:nvGraphicFramePr>
        <p:xfrm>
          <a:off x="1853515" y="2354386"/>
          <a:ext cx="10319402" cy="3498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5452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Survey Objectives from Work Plan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Content Placeholder 26" descr="Text&#10;&#10;Description automatically generated">
            <a:extLst>
              <a:ext uri="{FF2B5EF4-FFF2-40B4-BE49-F238E27FC236}">
                <a16:creationId xmlns:a16="http://schemas.microsoft.com/office/drawing/2014/main" id="{C2AAB6CA-73C4-9971-C73B-B7F305704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2" y="1041567"/>
            <a:ext cx="10515600" cy="1308903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D9EFFE-C170-2A66-57CC-EE04FB275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2" y="2400857"/>
            <a:ext cx="9199387" cy="7276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5AD69D-EE2B-E153-4EC0-CBB0CC648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3" y="3089323"/>
            <a:ext cx="9199387" cy="62587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D17A976-8893-3A9A-0C3A-A5C5283E4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3686824"/>
            <a:ext cx="8966042" cy="968255"/>
          </a:xfrm>
          <a:prstGeom prst="rect">
            <a:avLst/>
          </a:prstGeom>
        </p:spPr>
      </p:pic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E889E179-3B10-761F-CCFB-D8B9520EF6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53" y="4606798"/>
            <a:ext cx="7772400" cy="16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46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Survey Objectives Summarized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CFA44-EC04-A8C9-1EF3-91ABAD706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13"/>
            <a:ext cx="10515600" cy="229950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Transit usage/behavior, and return post-COVID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Attitudes about transit quality of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Attitudes about transit COVID safety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Attitudes about fare payment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Attitudes about trip planning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195FA-5FCE-4E98-8832-C6ACF4979724}"/>
              </a:ext>
            </a:extLst>
          </p:cNvPr>
          <p:cNvSpPr txBox="1"/>
          <p:nvPr/>
        </p:nvSpPr>
        <p:spPr>
          <a:xfrm>
            <a:off x="457227" y="5101332"/>
            <a:ext cx="10896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*Will look through data from all MN zip codes, with only survey durations between 5 and 30 minutes</a:t>
            </a:r>
          </a:p>
          <a:p>
            <a:r>
              <a:rPr lang="en-US" sz="2000" b="1" dirty="0"/>
              <a:t>(475 rows total)</a:t>
            </a:r>
          </a:p>
        </p:txBody>
      </p:sp>
    </p:spTree>
    <p:extLst>
      <p:ext uri="{BB962C8B-B14F-4D97-AF65-F5344CB8AC3E}">
        <p14:creationId xmlns:p14="http://schemas.microsoft.com/office/powerpoint/2010/main" val="3915147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Current Transit Usage/Behavior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18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0B3D3C6-621B-80CD-5D9C-1F0F62F00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95" y="1264765"/>
            <a:ext cx="7772400" cy="112806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4C0E308-9AD4-9515-A57D-8314C1D95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95" y="2438099"/>
            <a:ext cx="7772400" cy="10959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851D07-02A9-EC5E-CD67-0C335266A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95" y="3754633"/>
            <a:ext cx="7772400" cy="690385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5EEE1C5-903F-DD6C-3A22-1EFADAF7A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95" y="4665588"/>
            <a:ext cx="7772400" cy="10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Current Transit Usage/Behavior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19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77F5458-24D3-589C-95D4-CCAEFF808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1038281"/>
            <a:ext cx="6084038" cy="2385897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FEC64AFA-0875-7279-CD1B-BA2657F4A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54" y="3424181"/>
            <a:ext cx="6182139" cy="274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9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Response Validation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A0E655-976B-258E-9485-8A0D4D501C09}"/>
              </a:ext>
            </a:extLst>
          </p:cNvPr>
          <p:cNvSpPr txBox="1"/>
          <p:nvPr/>
        </p:nvSpPr>
        <p:spPr>
          <a:xfrm>
            <a:off x="286870" y="1095858"/>
            <a:ext cx="165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From Qualtrics: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B653F-FACF-BE77-C0B3-7A03B593E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0" y="1510455"/>
            <a:ext cx="11310776" cy="2007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AC1C92-888E-CEBC-0E89-57796AF0996A}"/>
              </a:ext>
            </a:extLst>
          </p:cNvPr>
          <p:cNvSpPr txBox="1"/>
          <p:nvPr/>
        </p:nvSpPr>
        <p:spPr>
          <a:xfrm>
            <a:off x="229720" y="3429000"/>
            <a:ext cx="365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From Fraud Detection Support Page: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F5E20-AF5E-91CC-FF7C-D8F7A0AF4570}"/>
              </a:ext>
            </a:extLst>
          </p:cNvPr>
          <p:cNvSpPr txBox="1"/>
          <p:nvPr/>
        </p:nvSpPr>
        <p:spPr>
          <a:xfrm>
            <a:off x="484094" y="3952160"/>
            <a:ext cx="10757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“Preventing multiple submissions” will restrict # from the same IP Address and browser (we had this enabled)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benton-sans"/>
              </a:rPr>
              <a:t>“Bot detection” allows you to track which responses are likely bots (this wasn’t turned on)</a:t>
            </a:r>
            <a:endParaRPr lang="en-US" dirty="0">
              <a:solidFill>
                <a:srgbClr val="000000"/>
              </a:solidFill>
              <a:latin typeface="benton-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benton-sans"/>
              </a:rPr>
              <a:t>”</a:t>
            </a:r>
            <a:r>
              <a:rPr lang="en-US" dirty="0" err="1">
                <a:solidFill>
                  <a:srgbClr val="000000"/>
                </a:solidFill>
                <a:latin typeface="benton-sans"/>
              </a:rPr>
              <a:t>RelevantID</a:t>
            </a:r>
            <a:r>
              <a:rPr lang="en-US" dirty="0">
                <a:solidFill>
                  <a:srgbClr val="000000"/>
                </a:solidFill>
                <a:latin typeface="benton-sans"/>
              </a:rPr>
              <a:t>” compares responses and calculates probability response is a duplicate, fraudulent, or a bot (this wasn’t turned 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benton-sans"/>
              </a:rPr>
              <a:t>Survey validation through questions – asking similar questions at beginning and midpoint to validate consistency of responses (we didn’t incorporate this in the survey)</a:t>
            </a:r>
            <a:endParaRPr lang="en-US" dirty="0"/>
          </a:p>
        </p:txBody>
      </p:sp>
      <p:pic>
        <p:nvPicPr>
          <p:cNvPr id="17" name="Picture 1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80989F-8F54-DE07-2E1A-6695E9580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15" t="35845" r="13890" b="36282"/>
          <a:stretch/>
        </p:blipFill>
        <p:spPr>
          <a:xfrm>
            <a:off x="9448800" y="4249246"/>
            <a:ext cx="1250731" cy="36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5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Current Transit Usage/Behavior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20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BC14B6-C624-E07F-036A-FDDFB4E4091A}"/>
              </a:ext>
            </a:extLst>
          </p:cNvPr>
          <p:cNvSpPr txBox="1"/>
          <p:nvPr/>
        </p:nvSpPr>
        <p:spPr>
          <a:xfrm>
            <a:off x="4291593" y="2072323"/>
            <a:ext cx="141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want to use transit less?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58A6424-2CFD-9B88-7774-6A0F3E517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8" y="1048578"/>
            <a:ext cx="6458842" cy="27665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D007D0-808B-1F46-EA29-0FDD16563B7C}"/>
                  </a:ext>
                </a:extLst>
              </p14:cNvPr>
              <p14:cNvContentPartPr/>
              <p14:nvPr/>
            </p14:nvContentPartPr>
            <p14:xfrm>
              <a:off x="7278595" y="1344327"/>
              <a:ext cx="3471840" cy="1289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D007D0-808B-1F46-EA29-0FDD16563B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9595" y="1335327"/>
                <a:ext cx="3489480" cy="13071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E41AC11-C81F-DC8F-0FBC-E89130F3E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3742398"/>
            <a:ext cx="5700242" cy="26092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C91E5EB-A995-23F3-329D-FABBA2DA22A5}"/>
                  </a:ext>
                </a:extLst>
              </p14:cNvPr>
              <p14:cNvContentPartPr/>
              <p14:nvPr/>
            </p14:nvContentPartPr>
            <p14:xfrm>
              <a:off x="8155915" y="3372207"/>
              <a:ext cx="3095640" cy="24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C91E5EB-A995-23F3-329D-FABBA2DA22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46915" y="3363567"/>
                <a:ext cx="3113280" cy="424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56F96D0-124A-71B1-A237-87867C407031}"/>
              </a:ext>
            </a:extLst>
          </p:cNvPr>
          <p:cNvSpPr txBox="1"/>
          <p:nvPr/>
        </p:nvSpPr>
        <p:spPr>
          <a:xfrm>
            <a:off x="5867754" y="4754285"/>
            <a:ext cx="1410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strong return? – want to verify with NTD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BD20EB0-15E8-E5FC-6A19-4F0AB1177C50}"/>
                  </a:ext>
                </a:extLst>
              </p14:cNvPr>
              <p14:cNvContentPartPr/>
              <p14:nvPr/>
            </p14:nvContentPartPr>
            <p14:xfrm>
              <a:off x="1996080" y="6297646"/>
              <a:ext cx="1051920" cy="28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BD20EB0-15E8-E5FC-6A19-4F0AB1177C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7080" y="6288646"/>
                <a:ext cx="106956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83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Current Transit Usage/Behavior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21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FC96395-0776-6C2B-064D-134AC45E8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70" y="1057696"/>
            <a:ext cx="9663659" cy="51733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01A971-4D20-0534-6D84-FC888ADB5360}"/>
                  </a:ext>
                </a:extLst>
              </p14:cNvPr>
              <p14:cNvContentPartPr/>
              <p14:nvPr/>
            </p14:nvContentPartPr>
            <p14:xfrm>
              <a:off x="1890933" y="2677942"/>
              <a:ext cx="1389240" cy="25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01A971-4D20-0534-6D84-FC888ADB53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2293" y="2668942"/>
                <a:ext cx="14068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E73F25D-1018-AE08-19DB-F1BA5A12D578}"/>
                  </a:ext>
                </a:extLst>
              </p14:cNvPr>
              <p14:cNvContentPartPr/>
              <p14:nvPr/>
            </p14:nvContentPartPr>
            <p14:xfrm>
              <a:off x="4862373" y="2665342"/>
              <a:ext cx="5693400" cy="5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E73F25D-1018-AE08-19DB-F1BA5A12D5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3373" y="2656342"/>
                <a:ext cx="57110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0E9D64F-6809-A7AF-B2A4-A8DC9BDD432D}"/>
                  </a:ext>
                </a:extLst>
              </p14:cNvPr>
              <p14:cNvContentPartPr/>
              <p14:nvPr/>
            </p14:nvContentPartPr>
            <p14:xfrm>
              <a:off x="1935573" y="4364182"/>
              <a:ext cx="1328040" cy="5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0E9D64F-6809-A7AF-B2A4-A8DC9BDD43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26573" y="4355182"/>
                <a:ext cx="1345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D9EFF6-0B67-12F8-D62F-DE5CE117A0B9}"/>
                  </a:ext>
                </a:extLst>
              </p14:cNvPr>
              <p14:cNvContentPartPr/>
              <p14:nvPr/>
            </p14:nvContentPartPr>
            <p14:xfrm>
              <a:off x="5038413" y="4352662"/>
              <a:ext cx="5523840" cy="87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D9EFF6-0B67-12F8-D62F-DE5CE117A0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29413" y="4344022"/>
                <a:ext cx="5541480" cy="1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9280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Current Transit Usage/Behavior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6157A9-FA2E-2943-DF0A-0A41ED2F8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44119"/>
            <a:ext cx="7772400" cy="3871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816EED-9125-EB72-831A-145D6B64C3AA}"/>
              </a:ext>
            </a:extLst>
          </p:cNvPr>
          <p:cNvSpPr txBox="1"/>
          <p:nvPr/>
        </p:nvSpPr>
        <p:spPr>
          <a:xfrm>
            <a:off x="5011387" y="1540239"/>
            <a:ext cx="288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transitapp.com</a:t>
            </a:r>
            <a:r>
              <a:rPr lang="en-US" dirty="0"/>
              <a:t>/APTA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8582A-BC6E-1B9A-CFE4-0C058B1FD26F}"/>
              </a:ext>
            </a:extLst>
          </p:cNvPr>
          <p:cNvSpPr txBox="1"/>
          <p:nvPr/>
        </p:nvSpPr>
        <p:spPr>
          <a:xfrm>
            <a:off x="8125309" y="5967892"/>
            <a:ext cx="406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 at NTD data we received from Elliot?</a:t>
            </a:r>
          </a:p>
        </p:txBody>
      </p:sp>
    </p:spTree>
    <p:extLst>
      <p:ext uri="{BB962C8B-B14F-4D97-AF65-F5344CB8AC3E}">
        <p14:creationId xmlns:p14="http://schemas.microsoft.com/office/powerpoint/2010/main" val="3766416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Current Transit Usage/Behavior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0392EA6-F5B5-00C8-5D1F-B21AF8587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0"/>
          <a:stretch/>
        </p:blipFill>
        <p:spPr>
          <a:xfrm>
            <a:off x="-25400" y="1301990"/>
            <a:ext cx="6121400" cy="22746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A538F2-EB5E-25AA-9F48-C64534B92058}"/>
              </a:ext>
            </a:extLst>
          </p:cNvPr>
          <p:cNvSpPr txBox="1"/>
          <p:nvPr/>
        </p:nvSpPr>
        <p:spPr>
          <a:xfrm>
            <a:off x="1624357" y="914400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Filters (27)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BDD2FB-2592-2468-FC0C-35B19F14951F}"/>
              </a:ext>
            </a:extLst>
          </p:cNvPr>
          <p:cNvSpPr txBox="1"/>
          <p:nvPr/>
        </p:nvSpPr>
        <p:spPr>
          <a:xfrm>
            <a:off x="7286644" y="914400"/>
            <a:ext cx="454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Responses with MN Zip Code (497) </a:t>
            </a:r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A73D6DFF-BDAB-57CD-DEC1-263C09187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283732"/>
            <a:ext cx="6121400" cy="2349500"/>
          </a:xfrm>
          <a:prstGeom prst="rect">
            <a:avLst/>
          </a:prstGeom>
        </p:spPr>
      </p:pic>
      <p:pic>
        <p:nvPicPr>
          <p:cNvPr id="21" name="Picture 20" descr="Table, calendar&#10;&#10;Description automatically generated">
            <a:extLst>
              <a:ext uri="{FF2B5EF4-FFF2-40B4-BE49-F238E27FC236}">
                <a16:creationId xmlns:a16="http://schemas.microsoft.com/office/drawing/2014/main" id="{769F5D1D-2ED4-79DF-8B2B-0D4D88B69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3633232"/>
            <a:ext cx="5943601" cy="2639998"/>
          </a:xfrm>
          <a:prstGeom prst="rect">
            <a:avLst/>
          </a:prstGeom>
        </p:spPr>
      </p:pic>
      <p:pic>
        <p:nvPicPr>
          <p:cNvPr id="23" name="Picture 22" descr="Table, Excel&#10;&#10;Description automatically generated">
            <a:extLst>
              <a:ext uri="{FF2B5EF4-FFF2-40B4-BE49-F238E27FC236}">
                <a16:creationId xmlns:a16="http://schemas.microsoft.com/office/drawing/2014/main" id="{D5EDF616-4C47-CEBF-D0A3-892027B96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6" y="3655464"/>
            <a:ext cx="5909304" cy="259781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6CD855-8CFD-3BC4-EDF3-D889427170C2}"/>
              </a:ext>
            </a:extLst>
          </p:cNvPr>
          <p:cNvCxnSpPr>
            <a:cxnSpLocks/>
          </p:cNvCxnSpPr>
          <p:nvPr/>
        </p:nvCxnSpPr>
        <p:spPr>
          <a:xfrm>
            <a:off x="6096000" y="925516"/>
            <a:ext cx="0" cy="5459896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8E466F2-0B6E-9B6B-FF07-6EEDEE0B1EC9}"/>
                  </a:ext>
                </a:extLst>
              </p14:cNvPr>
              <p14:cNvContentPartPr/>
              <p14:nvPr/>
            </p14:nvContentPartPr>
            <p14:xfrm>
              <a:off x="1736087" y="3386857"/>
              <a:ext cx="3127320" cy="84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8E466F2-0B6E-9B6B-FF07-6EEDEE0B1E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7087" y="3377857"/>
                <a:ext cx="31449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82D47BD-1A01-3445-7AB0-D55D26CA401E}"/>
                  </a:ext>
                </a:extLst>
              </p14:cNvPr>
              <p14:cNvContentPartPr/>
              <p14:nvPr/>
            </p14:nvContentPartPr>
            <p14:xfrm>
              <a:off x="7910939" y="3043777"/>
              <a:ext cx="153720" cy="622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82D47BD-1A01-3445-7AB0-D55D26CA40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01939" y="3035137"/>
                <a:ext cx="17136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C422964-E539-1DC2-3CE7-ECE979010BF9}"/>
                  </a:ext>
                </a:extLst>
              </p14:cNvPr>
              <p14:cNvContentPartPr/>
              <p14:nvPr/>
            </p14:nvContentPartPr>
            <p14:xfrm>
              <a:off x="8364899" y="3063577"/>
              <a:ext cx="182520" cy="646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C422964-E539-1DC2-3CE7-ECE979010B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55899" y="3054577"/>
                <a:ext cx="200160" cy="6642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4C53496-C32D-5D34-D548-CE59B81EB5BF}"/>
              </a:ext>
            </a:extLst>
          </p:cNvPr>
          <p:cNvSpPr txBox="1"/>
          <p:nvPr/>
        </p:nvSpPr>
        <p:spPr>
          <a:xfrm>
            <a:off x="5397302" y="6392554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about the same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35CB14E-1186-75F7-A61E-9E55D5EB5F4F}"/>
                  </a:ext>
                </a:extLst>
              </p14:cNvPr>
              <p14:cNvContentPartPr/>
              <p14:nvPr/>
            </p14:nvContentPartPr>
            <p14:xfrm>
              <a:off x="5204804" y="6362811"/>
              <a:ext cx="272160" cy="233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35CB14E-1186-75F7-A61E-9E55D5EB5F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96164" y="6353811"/>
                <a:ext cx="2898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89D3B7C-1B82-07DF-5949-DC31A1DBB5EC}"/>
                  </a:ext>
                </a:extLst>
              </p14:cNvPr>
              <p14:cNvContentPartPr/>
              <p14:nvPr/>
            </p14:nvContentPartPr>
            <p14:xfrm>
              <a:off x="7012004" y="6314211"/>
              <a:ext cx="454320" cy="276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89D3B7C-1B82-07DF-5949-DC31A1DBB5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03004" y="6305211"/>
                <a:ext cx="471960" cy="2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586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Current Transit Usage/Behavior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E9E312C-2412-136E-A5FC-2928970D060A}"/>
              </a:ext>
            </a:extLst>
          </p:cNvPr>
          <p:cNvCxnSpPr>
            <a:cxnSpLocks/>
          </p:cNvCxnSpPr>
          <p:nvPr/>
        </p:nvCxnSpPr>
        <p:spPr>
          <a:xfrm>
            <a:off x="6096000" y="925516"/>
            <a:ext cx="0" cy="5459896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, calendar&#10;&#10;Description automatically generated">
            <a:extLst>
              <a:ext uri="{FF2B5EF4-FFF2-40B4-BE49-F238E27FC236}">
                <a16:creationId xmlns:a16="http://schemas.microsoft.com/office/drawing/2014/main" id="{7622F6DA-5254-2798-4939-E571ED70A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1283732"/>
            <a:ext cx="5549900" cy="231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54A2C-80E2-2A7B-0E80-6A1C0735581C}"/>
              </a:ext>
            </a:extLst>
          </p:cNvPr>
          <p:cNvSpPr txBox="1"/>
          <p:nvPr/>
        </p:nvSpPr>
        <p:spPr>
          <a:xfrm>
            <a:off x="1624357" y="914400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Filters (27)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94933-DB61-A673-D59A-81C43B3301FC}"/>
              </a:ext>
            </a:extLst>
          </p:cNvPr>
          <p:cNvSpPr txBox="1"/>
          <p:nvPr/>
        </p:nvSpPr>
        <p:spPr>
          <a:xfrm>
            <a:off x="7286644" y="914400"/>
            <a:ext cx="454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Responses with MN Zip Code (497) 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825E9A68-D7B3-CBC4-2F2A-6FF1D719B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1283732"/>
            <a:ext cx="5588000" cy="2336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19DF73-D95F-8EC7-137E-3EB1A2DEB0C9}"/>
                  </a:ext>
                </a:extLst>
              </p14:cNvPr>
              <p14:cNvContentPartPr/>
              <p14:nvPr/>
            </p14:nvContentPartPr>
            <p14:xfrm>
              <a:off x="2126160" y="3409560"/>
              <a:ext cx="3404520" cy="24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19DF73-D95F-8EC7-137E-3EB1A2DEB0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7520" y="3400560"/>
                <a:ext cx="3422160" cy="417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 descr="Calendar&#10;&#10;Description automatically generated">
            <a:extLst>
              <a:ext uri="{FF2B5EF4-FFF2-40B4-BE49-F238E27FC236}">
                <a16:creationId xmlns:a16="http://schemas.microsoft.com/office/drawing/2014/main" id="{B905920B-8CB1-35CC-CC1E-B29BC3C4C8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3690341"/>
            <a:ext cx="5699395" cy="2614147"/>
          </a:xfrm>
          <a:prstGeom prst="rect">
            <a:avLst/>
          </a:prstGeom>
        </p:spPr>
      </p:pic>
      <p:pic>
        <p:nvPicPr>
          <p:cNvPr id="22" name="Picture 2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945CE92-63F6-1DAC-1695-9742DF312C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30" y="3711938"/>
            <a:ext cx="5569661" cy="26141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C7B693A-AEE9-F374-60F1-E3A75DC38A20}"/>
                  </a:ext>
                </a:extLst>
              </p14:cNvPr>
              <p14:cNvContentPartPr/>
              <p14:nvPr/>
            </p14:nvContentPartPr>
            <p14:xfrm>
              <a:off x="8383590" y="3199680"/>
              <a:ext cx="2743560" cy="36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C7B693A-AEE9-F374-60F1-E3A75DC38A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74590" y="3190680"/>
                <a:ext cx="27612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0698EED-4B3B-465A-6A57-6579C1026937}"/>
                  </a:ext>
                </a:extLst>
              </p14:cNvPr>
              <p14:cNvContentPartPr/>
              <p14:nvPr/>
            </p14:nvContentPartPr>
            <p14:xfrm>
              <a:off x="7915950" y="1740240"/>
              <a:ext cx="2767320" cy="739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0698EED-4B3B-465A-6A57-6579C10269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07310" y="1731600"/>
                <a:ext cx="278496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C32A800-D21D-F2E3-931C-641224F4ACB9}"/>
                  </a:ext>
                </a:extLst>
              </p14:cNvPr>
              <p14:cNvContentPartPr/>
              <p14:nvPr/>
            </p14:nvContentPartPr>
            <p14:xfrm>
              <a:off x="7792110" y="1774440"/>
              <a:ext cx="2961000" cy="875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C32A800-D21D-F2E3-931C-641224F4AC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83110" y="1765440"/>
                <a:ext cx="2978640" cy="89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A95445-4914-62E5-3D86-1BF9EFDC52F3}"/>
                  </a:ext>
                </a:extLst>
              </p14:cNvPr>
              <p14:cNvContentPartPr/>
              <p14:nvPr/>
            </p14:nvContentPartPr>
            <p14:xfrm>
              <a:off x="2139331" y="6268486"/>
              <a:ext cx="2970000" cy="30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A95445-4914-62E5-3D86-1BF9EFDC52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30691" y="6259486"/>
                <a:ext cx="2987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0420B69-99F3-FB50-5827-9D6E44FCCA2E}"/>
                  </a:ext>
                </a:extLst>
              </p14:cNvPr>
              <p14:cNvContentPartPr/>
              <p14:nvPr/>
            </p14:nvContentPartPr>
            <p14:xfrm>
              <a:off x="8771709" y="6262366"/>
              <a:ext cx="2437200" cy="34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0420B69-99F3-FB50-5827-9D6E44FCCA2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62709" y="6253726"/>
                <a:ext cx="245484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4F887C38-D34B-BC40-B4F5-7364C91D6B51}"/>
              </a:ext>
            </a:extLst>
          </p:cNvPr>
          <p:cNvGrpSpPr/>
          <p:nvPr/>
        </p:nvGrpSpPr>
        <p:grpSpPr>
          <a:xfrm>
            <a:off x="5742301" y="2468324"/>
            <a:ext cx="586800" cy="240480"/>
            <a:chOff x="5742301" y="2468324"/>
            <a:chExt cx="58680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895998-1E27-D4EA-6404-38173E453E03}"/>
                    </a:ext>
                  </a:extLst>
                </p14:cNvPr>
                <p14:cNvContentPartPr/>
                <p14:nvPr/>
              </p14:nvContentPartPr>
              <p14:xfrm>
                <a:off x="5793421" y="2468324"/>
                <a:ext cx="535680" cy="227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895998-1E27-D4EA-6404-38173E453E0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84781" y="2459684"/>
                  <a:ext cx="553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38257B-6420-F869-B396-516236009364}"/>
                    </a:ext>
                  </a:extLst>
                </p14:cNvPr>
                <p14:cNvContentPartPr/>
                <p14:nvPr/>
              </p14:nvContentPartPr>
              <p14:xfrm>
                <a:off x="5742301" y="2492804"/>
                <a:ext cx="167400" cy="216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38257B-6420-F869-B396-5162360093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33661" y="2483804"/>
                  <a:ext cx="185040" cy="233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FE1A04F-C242-A25D-F485-2806FF117E98}"/>
              </a:ext>
            </a:extLst>
          </p:cNvPr>
          <p:cNvSpPr txBox="1"/>
          <p:nvPr/>
        </p:nvSpPr>
        <p:spPr>
          <a:xfrm>
            <a:off x="5397302" y="6392554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about the same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CF2A121-BB58-2639-4EFA-4BE91F9E43AE}"/>
                  </a:ext>
                </a:extLst>
              </p14:cNvPr>
              <p14:cNvContentPartPr/>
              <p14:nvPr/>
            </p14:nvContentPartPr>
            <p14:xfrm>
              <a:off x="5048924" y="6425451"/>
              <a:ext cx="358200" cy="196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CF2A121-BB58-2639-4EFA-4BE91F9E43A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39924" y="6416811"/>
                <a:ext cx="3758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6ACF74B-D343-F06F-D841-CED4F2768082}"/>
                  </a:ext>
                </a:extLst>
              </p14:cNvPr>
              <p14:cNvContentPartPr/>
              <p14:nvPr/>
            </p14:nvContentPartPr>
            <p14:xfrm>
              <a:off x="7116764" y="6408891"/>
              <a:ext cx="569520" cy="225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6ACF74B-D343-F06F-D841-CED4F276808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07764" y="6400251"/>
                <a:ext cx="5871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9EEE6F4-DF0D-5380-FA43-DD82AE40ACC4}"/>
                  </a:ext>
                </a:extLst>
              </p14:cNvPr>
              <p14:cNvContentPartPr/>
              <p14:nvPr/>
            </p14:nvContentPartPr>
            <p14:xfrm>
              <a:off x="5010404" y="6379371"/>
              <a:ext cx="246600" cy="239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9EEE6F4-DF0D-5380-FA43-DD82AE40AC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01404" y="6370371"/>
                <a:ext cx="26424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728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COVID Safety, Quality of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47DEDF6-6791-2DE3-70CD-83AABE993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15107"/>
            <a:ext cx="7772400" cy="10273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837F63-DE5B-6BAB-BA1B-8F3A3B4D6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693503"/>
            <a:ext cx="7493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6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COVID Safety, Quality of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F4BE5D-DC04-FE2F-E26B-66DA1309FC79}"/>
              </a:ext>
            </a:extLst>
          </p:cNvPr>
          <p:cNvSpPr txBox="1"/>
          <p:nvPr/>
        </p:nvSpPr>
        <p:spPr>
          <a:xfrm>
            <a:off x="1773965" y="1100222"/>
            <a:ext cx="339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Safety and Cleanliness Satisfaction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04622F-EE4F-0A44-CB94-DA9A10D4F847}"/>
              </a:ext>
            </a:extLst>
          </p:cNvPr>
          <p:cNvSpPr txBox="1"/>
          <p:nvPr/>
        </p:nvSpPr>
        <p:spPr>
          <a:xfrm>
            <a:off x="8191003" y="1184067"/>
            <a:ext cx="21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v Cleanliness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F7FC5F4B-6B75-E42D-6133-B04A320EF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63" y="1440874"/>
            <a:ext cx="4481146" cy="3962393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EB6C5F4E-FEE7-FEE8-812D-8F6D1F230B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54" y="5056337"/>
            <a:ext cx="2764775" cy="1269749"/>
          </a:xfrm>
          <a:prstGeom prst="rect">
            <a:avLst/>
          </a:prstGeom>
        </p:spPr>
      </p:pic>
      <p:pic>
        <p:nvPicPr>
          <p:cNvPr id="24" name="Picture 23" descr="Chart, pie chart&#10;&#10;Description automatically generated">
            <a:extLst>
              <a:ext uri="{FF2B5EF4-FFF2-40B4-BE49-F238E27FC236}">
                <a16:creationId xmlns:a16="http://schemas.microsoft.com/office/drawing/2014/main" id="{F745FD9E-1296-EBC3-60F6-97F4540C7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391" y="1516900"/>
            <a:ext cx="4066832" cy="4254894"/>
          </a:xfrm>
          <a:prstGeom prst="rect">
            <a:avLst/>
          </a:prstGeom>
        </p:spPr>
      </p:pic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80E58D-9063-8129-AA95-39189FA1C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37" y="5528974"/>
            <a:ext cx="3709555" cy="7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87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Fare Payment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letter&#10;&#10;Description automatically generated">
            <a:extLst>
              <a:ext uri="{FF2B5EF4-FFF2-40B4-BE49-F238E27FC236}">
                <a16:creationId xmlns:a16="http://schemas.microsoft.com/office/drawing/2014/main" id="{A2AAB784-B8DD-32D3-326F-EFF80E448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10" y="1748630"/>
            <a:ext cx="6814912" cy="860227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AC3E2C-0484-10C7-D886-DEB5ECC2B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76" y="2608857"/>
            <a:ext cx="6918690" cy="1785783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5B237EF6-37E2-9889-B6E1-1723D9119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4" y="4365727"/>
            <a:ext cx="5950226" cy="1886046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5C4FF4B5-087E-7BCB-EFB5-A239AEF406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21" y="961624"/>
            <a:ext cx="4953000" cy="76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551E57-AB44-20DF-B8AB-114CE217D5AB}"/>
              </a:ext>
            </a:extLst>
          </p:cNvPr>
          <p:cNvSpPr txBox="1"/>
          <p:nvPr/>
        </p:nvSpPr>
        <p:spPr>
          <a:xfrm>
            <a:off x="2554916" y="445329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Q17_1:4</a:t>
            </a:r>
          </a:p>
        </p:txBody>
      </p:sp>
    </p:spTree>
    <p:extLst>
      <p:ext uri="{BB962C8B-B14F-4D97-AF65-F5344CB8AC3E}">
        <p14:creationId xmlns:p14="http://schemas.microsoft.com/office/powerpoint/2010/main" val="9290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Fare Payment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28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58478A5-211C-5835-107C-453BB963A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0" y="4624842"/>
            <a:ext cx="3479800" cy="153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4D6C4C-3163-B694-8D57-8790A9DDDAC2}"/>
              </a:ext>
            </a:extLst>
          </p:cNvPr>
          <p:cNvSpPr txBox="1"/>
          <p:nvPr/>
        </p:nvSpPr>
        <p:spPr>
          <a:xfrm>
            <a:off x="7413572" y="1228028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Satisfaction with Current Fare Payment</a:t>
            </a:r>
          </a:p>
        </p:txBody>
      </p:sp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ACD59E4D-5472-C833-9756-F7B904594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27" y="1536560"/>
            <a:ext cx="4786651" cy="2935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349810-F21E-FC08-21B9-AB7716D6147F}"/>
              </a:ext>
            </a:extLst>
          </p:cNvPr>
          <p:cNvSpPr txBox="1"/>
          <p:nvPr/>
        </p:nvSpPr>
        <p:spPr>
          <a:xfrm>
            <a:off x="1582266" y="1223033"/>
            <a:ext cx="22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Current Fare Payment</a:t>
            </a:r>
          </a:p>
        </p:txBody>
      </p:sp>
      <p:pic>
        <p:nvPicPr>
          <p:cNvPr id="21" name="Picture 20" descr="Chart, pie chart&#10;&#10;Description automatically generated">
            <a:extLst>
              <a:ext uri="{FF2B5EF4-FFF2-40B4-BE49-F238E27FC236}">
                <a16:creationId xmlns:a16="http://schemas.microsoft.com/office/drawing/2014/main" id="{2468FCD8-69B8-76DB-6EBD-810EE404F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11" y="1587352"/>
            <a:ext cx="4813002" cy="3481951"/>
          </a:xfrm>
          <a:prstGeom prst="rect">
            <a:avLst/>
          </a:prstGeom>
        </p:spPr>
      </p:pic>
      <p:pic>
        <p:nvPicPr>
          <p:cNvPr id="23" name="Picture 22" descr="Table&#10;&#10;Description automatically generated with medium confidence">
            <a:extLst>
              <a:ext uri="{FF2B5EF4-FFF2-40B4-BE49-F238E27FC236}">
                <a16:creationId xmlns:a16="http://schemas.microsoft.com/office/drawing/2014/main" id="{E040D090-CCE8-7A55-1503-0CC71E6EC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5" y="4897626"/>
            <a:ext cx="5100563" cy="12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07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Fare Payment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29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Chart, pie chart&#10;&#10;Description automatically generated">
            <a:extLst>
              <a:ext uri="{FF2B5EF4-FFF2-40B4-BE49-F238E27FC236}">
                <a16:creationId xmlns:a16="http://schemas.microsoft.com/office/drawing/2014/main" id="{7FA2869A-1BD0-B596-4B0D-4F51F0BD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" y="1232814"/>
            <a:ext cx="2454669" cy="2250113"/>
          </a:xfrm>
          <a:prstGeom prst="rect">
            <a:avLst/>
          </a:prstGeom>
        </p:spPr>
      </p:pic>
      <p:pic>
        <p:nvPicPr>
          <p:cNvPr id="26" name="Picture 2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13543EA-EB83-80F7-A218-4CACA161A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" y="3294771"/>
            <a:ext cx="2574381" cy="8929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349810-F21E-FC08-21B9-AB7716D6147F}"/>
              </a:ext>
            </a:extLst>
          </p:cNvPr>
          <p:cNvSpPr txBox="1"/>
          <p:nvPr/>
        </p:nvSpPr>
        <p:spPr>
          <a:xfrm>
            <a:off x="598326" y="992905"/>
            <a:ext cx="146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Monthly Pass</a:t>
            </a:r>
          </a:p>
        </p:txBody>
      </p:sp>
      <p:pic>
        <p:nvPicPr>
          <p:cNvPr id="35" name="Picture 34" descr="Chart, pie chart&#10;&#10;Description automatically generated">
            <a:extLst>
              <a:ext uri="{FF2B5EF4-FFF2-40B4-BE49-F238E27FC236}">
                <a16:creationId xmlns:a16="http://schemas.microsoft.com/office/drawing/2014/main" id="{FFA0E492-4029-D280-7B2F-D017926885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92" y="1356400"/>
            <a:ext cx="2349411" cy="22856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004D06-1901-866B-78AB-7BDA17677212}"/>
              </a:ext>
            </a:extLst>
          </p:cNvPr>
          <p:cNvSpPr txBox="1"/>
          <p:nvPr/>
        </p:nvSpPr>
        <p:spPr>
          <a:xfrm>
            <a:off x="3188393" y="3006662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Punch Card</a:t>
            </a:r>
          </a:p>
        </p:txBody>
      </p:sp>
      <p:pic>
        <p:nvPicPr>
          <p:cNvPr id="31" name="Picture 30" descr="Chart, pie chart&#10;&#10;Description automatically generated">
            <a:extLst>
              <a:ext uri="{FF2B5EF4-FFF2-40B4-BE49-F238E27FC236}">
                <a16:creationId xmlns:a16="http://schemas.microsoft.com/office/drawing/2014/main" id="{01FC43A9-2CFA-9030-BF4D-FFF326872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260" y="3335664"/>
            <a:ext cx="2349411" cy="2226896"/>
          </a:xfrm>
          <a:prstGeom prst="rect">
            <a:avLst/>
          </a:prstGeom>
        </p:spPr>
      </p:pic>
      <p:pic>
        <p:nvPicPr>
          <p:cNvPr id="29" name="Picture 2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6560CD-563E-ABB2-49ED-E01485BFF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93" y="5353969"/>
            <a:ext cx="2487529" cy="892959"/>
          </a:xfrm>
          <a:prstGeom prst="rect">
            <a:avLst/>
          </a:prstGeom>
        </p:spPr>
      </p:pic>
      <p:pic>
        <p:nvPicPr>
          <p:cNvPr id="33" name="Picture 32" descr="Table&#10;&#10;Description automatically generated">
            <a:extLst>
              <a:ext uri="{FF2B5EF4-FFF2-40B4-BE49-F238E27FC236}">
                <a16:creationId xmlns:a16="http://schemas.microsoft.com/office/drawing/2014/main" id="{268B9DE7-F5D4-DF61-D404-0DF400142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3" y="3294771"/>
            <a:ext cx="2487529" cy="108430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A696F1-D9E0-B7F8-60CB-B4D35C9A0E3E}"/>
              </a:ext>
            </a:extLst>
          </p:cNvPr>
          <p:cNvSpPr txBox="1"/>
          <p:nvPr/>
        </p:nvSpPr>
        <p:spPr>
          <a:xfrm>
            <a:off x="5677743" y="987910"/>
            <a:ext cx="83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Tokens</a:t>
            </a:r>
          </a:p>
        </p:txBody>
      </p:sp>
      <p:pic>
        <p:nvPicPr>
          <p:cNvPr id="40" name="Picture 39" descr="Chart, pie chart&#10;&#10;Description automatically generated">
            <a:extLst>
              <a:ext uri="{FF2B5EF4-FFF2-40B4-BE49-F238E27FC236}">
                <a16:creationId xmlns:a16="http://schemas.microsoft.com/office/drawing/2014/main" id="{7B5F2048-6958-25AF-4B16-5B6A40A1C2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77" y="3628087"/>
            <a:ext cx="2350925" cy="2236081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E74A01E-7681-A5E8-7257-48AD5706F9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974" y="5652821"/>
            <a:ext cx="2487529" cy="51503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6C9E4F2-FC93-10C3-31CF-9964B32492F2}"/>
              </a:ext>
            </a:extLst>
          </p:cNvPr>
          <p:cNvSpPr txBox="1"/>
          <p:nvPr/>
        </p:nvSpPr>
        <p:spPr>
          <a:xfrm>
            <a:off x="7564397" y="3117796"/>
            <a:ext cx="198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Free Rides through</a:t>
            </a:r>
          </a:p>
          <a:p>
            <a:pPr algn="ctr"/>
            <a:r>
              <a:rPr lang="en-US" b="1" dirty="0"/>
              <a:t>Social Service</a:t>
            </a:r>
          </a:p>
        </p:txBody>
      </p:sp>
      <p:pic>
        <p:nvPicPr>
          <p:cNvPr id="45" name="Picture 44" descr="Chart, pie chart&#10;&#10;Description automatically generated">
            <a:extLst>
              <a:ext uri="{FF2B5EF4-FFF2-40B4-BE49-F238E27FC236}">
                <a16:creationId xmlns:a16="http://schemas.microsoft.com/office/drawing/2014/main" id="{167287A8-3C08-128E-A978-87E3AA82FA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37" y="1215020"/>
            <a:ext cx="2366181" cy="2285699"/>
          </a:xfrm>
          <a:prstGeom prst="rect">
            <a:avLst/>
          </a:prstGeom>
        </p:spPr>
      </p:pic>
      <p:pic>
        <p:nvPicPr>
          <p:cNvPr id="43" name="Picture 42" descr="Table&#10;&#10;Description automatically generated">
            <a:extLst>
              <a:ext uri="{FF2B5EF4-FFF2-40B4-BE49-F238E27FC236}">
                <a16:creationId xmlns:a16="http://schemas.microsoft.com/office/drawing/2014/main" id="{AFAEA778-9D4D-448C-52CE-951BEF888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95" y="3235133"/>
            <a:ext cx="2562060" cy="114394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01AD81C-4F4D-4215-8284-46879230B698}"/>
              </a:ext>
            </a:extLst>
          </p:cNvPr>
          <p:cNvSpPr txBox="1"/>
          <p:nvPr/>
        </p:nvSpPr>
        <p:spPr>
          <a:xfrm>
            <a:off x="10149016" y="946569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Cash on 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E48152-AF8B-C005-7883-C33D36FA35E7}"/>
              </a:ext>
            </a:extLst>
          </p:cNvPr>
          <p:cNvSpPr txBox="1"/>
          <p:nvPr/>
        </p:nvSpPr>
        <p:spPr>
          <a:xfrm>
            <a:off x="379276" y="1993854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satisfied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46A9D-AA1A-9EBC-07E7-EBF2D3CBBA34}"/>
              </a:ext>
            </a:extLst>
          </p:cNvPr>
          <p:cNvSpPr txBox="1"/>
          <p:nvPr/>
        </p:nvSpPr>
        <p:spPr>
          <a:xfrm>
            <a:off x="995402" y="2791691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A7DA56-BE3E-6385-7203-23F6B430E032}"/>
              </a:ext>
            </a:extLst>
          </p:cNvPr>
          <p:cNvSpPr txBox="1"/>
          <p:nvPr/>
        </p:nvSpPr>
        <p:spPr>
          <a:xfrm>
            <a:off x="1616191" y="2109272"/>
            <a:ext cx="746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neutral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71B93E-5B57-8C2F-BB20-38C97408EC9C}"/>
              </a:ext>
            </a:extLst>
          </p:cNvPr>
          <p:cNvSpPr txBox="1"/>
          <p:nvPr/>
        </p:nvSpPr>
        <p:spPr>
          <a:xfrm>
            <a:off x="1187748" y="1278010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satisfied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7DE866-D3B2-7C96-558E-083EC3A70FEB}"/>
              </a:ext>
            </a:extLst>
          </p:cNvPr>
          <p:cNvSpPr txBox="1"/>
          <p:nvPr/>
        </p:nvSpPr>
        <p:spPr>
          <a:xfrm>
            <a:off x="3991338" y="3950717"/>
            <a:ext cx="746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neutral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D40F46-99E1-1D11-E5BC-12632A8B5D55}"/>
              </a:ext>
            </a:extLst>
          </p:cNvPr>
          <p:cNvSpPr txBox="1"/>
          <p:nvPr/>
        </p:nvSpPr>
        <p:spPr>
          <a:xfrm>
            <a:off x="3707729" y="4869621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2528BB-C7E7-CCAD-A512-868B53D38D42}"/>
              </a:ext>
            </a:extLst>
          </p:cNvPr>
          <p:cNvSpPr txBox="1"/>
          <p:nvPr/>
        </p:nvSpPr>
        <p:spPr>
          <a:xfrm>
            <a:off x="2651839" y="4630134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1B741B-7D8F-0B22-28A5-2C8C4764B838}"/>
              </a:ext>
            </a:extLst>
          </p:cNvPr>
          <p:cNvSpPr txBox="1"/>
          <p:nvPr/>
        </p:nvSpPr>
        <p:spPr>
          <a:xfrm>
            <a:off x="2887102" y="3920007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dissatisfied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FE3A71-7753-FE34-9E1B-AE5694C58B9B}"/>
              </a:ext>
            </a:extLst>
          </p:cNvPr>
          <p:cNvSpPr txBox="1"/>
          <p:nvPr/>
        </p:nvSpPr>
        <p:spPr>
          <a:xfrm>
            <a:off x="6347175" y="1194346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satisfied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8216BB-7290-C91B-4E12-3F6BB0C74969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6157001" y="1379012"/>
            <a:ext cx="190174" cy="1409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7DA83FB-B7C8-7297-78B4-4E90BD9CAFDA}"/>
              </a:ext>
            </a:extLst>
          </p:cNvPr>
          <p:cNvSpPr txBox="1"/>
          <p:nvPr/>
        </p:nvSpPr>
        <p:spPr>
          <a:xfrm>
            <a:off x="6253079" y="2140727"/>
            <a:ext cx="746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neutral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62B88-C367-9ABD-F035-C96DD228636F}"/>
              </a:ext>
            </a:extLst>
          </p:cNvPr>
          <p:cNvSpPr txBox="1"/>
          <p:nvPr/>
        </p:nvSpPr>
        <p:spPr>
          <a:xfrm>
            <a:off x="5857037" y="2830572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7BB5C9E-37F9-AAFA-A9A1-42CA4F6E5A6D}"/>
              </a:ext>
            </a:extLst>
          </p:cNvPr>
          <p:cNvSpPr txBox="1"/>
          <p:nvPr/>
        </p:nvSpPr>
        <p:spPr>
          <a:xfrm>
            <a:off x="5110898" y="2298505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dissatisfied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1F31E48-61C8-5C12-8C60-49E80EDBA363}"/>
              </a:ext>
            </a:extLst>
          </p:cNvPr>
          <p:cNvSpPr txBox="1"/>
          <p:nvPr/>
        </p:nvSpPr>
        <p:spPr>
          <a:xfrm>
            <a:off x="5462833" y="1356400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satisfied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FF3420-F957-975C-21A9-DA5168EB049B}"/>
              </a:ext>
            </a:extLst>
          </p:cNvPr>
          <p:cNvSpPr txBox="1"/>
          <p:nvPr/>
        </p:nvSpPr>
        <p:spPr>
          <a:xfrm>
            <a:off x="8684230" y="4801822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517098-B62E-9655-D0D0-9EB64B2C4239}"/>
              </a:ext>
            </a:extLst>
          </p:cNvPr>
          <p:cNvSpPr txBox="1"/>
          <p:nvPr/>
        </p:nvSpPr>
        <p:spPr>
          <a:xfrm>
            <a:off x="7859786" y="3907018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satisfied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EAA1EA-D75B-82BD-3D1C-730220190E61}"/>
              </a:ext>
            </a:extLst>
          </p:cNvPr>
          <p:cNvSpPr txBox="1"/>
          <p:nvPr/>
        </p:nvSpPr>
        <p:spPr>
          <a:xfrm>
            <a:off x="11535408" y="1133048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satisfied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C3015C-BB8B-567E-EDAE-BC8E33BB8B3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11051959" y="1317714"/>
            <a:ext cx="483449" cy="1091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C344899-D20A-C9E4-A0B9-A14166DF71FD}"/>
              </a:ext>
            </a:extLst>
          </p:cNvPr>
          <p:cNvSpPr txBox="1"/>
          <p:nvPr/>
        </p:nvSpPr>
        <p:spPr>
          <a:xfrm>
            <a:off x="11186233" y="2060257"/>
            <a:ext cx="746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neutral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CD839C-9499-1990-454C-D5070EC490C6}"/>
              </a:ext>
            </a:extLst>
          </p:cNvPr>
          <p:cNvSpPr txBox="1"/>
          <p:nvPr/>
        </p:nvSpPr>
        <p:spPr>
          <a:xfrm>
            <a:off x="10515922" y="2680771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dissatisfied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1D026E0-2483-3761-4B14-AF9B321CF500}"/>
              </a:ext>
            </a:extLst>
          </p:cNvPr>
          <p:cNvSpPr txBox="1"/>
          <p:nvPr/>
        </p:nvSpPr>
        <p:spPr>
          <a:xfrm>
            <a:off x="8998398" y="2634514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somewhat satisfied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8C7753-1F6E-C5BA-F7D1-A4C2AC95050B}"/>
              </a:ext>
            </a:extLst>
          </p:cNvPr>
          <p:cNvCxnSpPr>
            <a:cxnSpLocks/>
          </p:cNvCxnSpPr>
          <p:nvPr/>
        </p:nvCxnSpPr>
        <p:spPr>
          <a:xfrm flipV="1">
            <a:off x="9650995" y="2726591"/>
            <a:ext cx="483449" cy="1091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73A9B2B-C98B-DC95-D7D6-9969E6684EF5}"/>
              </a:ext>
            </a:extLst>
          </p:cNvPr>
          <p:cNvSpPr txBox="1"/>
          <p:nvPr/>
        </p:nvSpPr>
        <p:spPr>
          <a:xfrm>
            <a:off x="10067024" y="1814759"/>
            <a:ext cx="74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extremely dissatisfied</a:t>
            </a:r>
          </a:p>
        </p:txBody>
      </p:sp>
    </p:spTree>
    <p:extLst>
      <p:ext uri="{BB962C8B-B14F-4D97-AF65-F5344CB8AC3E}">
        <p14:creationId xmlns:p14="http://schemas.microsoft.com/office/powerpoint/2010/main" val="359600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Update on Paper Forms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9F5E20-AF5E-91CC-FF7C-D8F7A0AF4570}"/>
              </a:ext>
            </a:extLst>
          </p:cNvPr>
          <p:cNvSpPr txBox="1"/>
          <p:nvPr/>
        </p:nvSpPr>
        <p:spPr>
          <a:xfrm>
            <a:off x="298742" y="1095858"/>
            <a:ext cx="46192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44 total forms received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some manipulation for </a:t>
            </a:r>
            <a:r>
              <a:rPr lang="en-US" dirty="0" err="1"/>
              <a:t>papersurvey.io</a:t>
            </a:r>
            <a:r>
              <a:rPr lang="en-US" dirty="0"/>
              <a:t> to receive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deskew</a:t>
            </a:r>
            <a:r>
              <a:rPr lang="en-US" dirty="0"/>
              <a:t>, re-crop for uneven margins, and cut in half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found adobe acrobat and some internet tools, but they struggle with page by page variety (</a:t>
            </a:r>
            <a:r>
              <a:rPr lang="en-US" dirty="0" err="1"/>
              <a:t>ie</a:t>
            </a:r>
            <a:r>
              <a:rPr lang="en-US" dirty="0"/>
              <a:t> can’t identify the crop necessary for each page)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will finish manually editing this afternoon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D7B4D87-CC6C-D75B-B431-C8BEC1B30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84" y="1236235"/>
            <a:ext cx="6545040" cy="463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24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Fare Payment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30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55AF89-EB28-7FD9-49BD-6FDC2285D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1095859"/>
            <a:ext cx="6052071" cy="1562100"/>
          </a:xfrm>
          <a:prstGeom prst="rect">
            <a:avLst/>
          </a:prstGeom>
        </p:spPr>
      </p:pic>
      <p:pic>
        <p:nvPicPr>
          <p:cNvPr id="15" name="Picture 1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F4DFFF2D-50FD-67F1-09F1-8E1DF4655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954027"/>
            <a:ext cx="4648200" cy="1562100"/>
          </a:xfrm>
          <a:prstGeom prst="rect">
            <a:avLst/>
          </a:prstGeom>
        </p:spPr>
      </p:pic>
      <p:pic>
        <p:nvPicPr>
          <p:cNvPr id="20" name="Picture 19" descr="Chart, pie chart&#10;&#10;Description automatically generated">
            <a:extLst>
              <a:ext uri="{FF2B5EF4-FFF2-40B4-BE49-F238E27FC236}">
                <a16:creationId xmlns:a16="http://schemas.microsoft.com/office/drawing/2014/main" id="{1B63B5D4-0D64-67BA-A329-4DC796408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442727"/>
            <a:ext cx="42672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59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Fare Payment Capabilities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31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B3F4A68-F79B-C276-D897-9407825BE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1" y="1351969"/>
            <a:ext cx="6680200" cy="939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DB8AA6-6EC5-F180-975F-D40BDD272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1" y="2173110"/>
            <a:ext cx="6493602" cy="640816"/>
          </a:xfrm>
          <a:prstGeom prst="rect">
            <a:avLst/>
          </a:prstGeom>
        </p:spPr>
      </p:pic>
      <p:pic>
        <p:nvPicPr>
          <p:cNvPr id="18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E997E8CB-E646-C37A-F7F8-2AB72243B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1" y="2769801"/>
            <a:ext cx="6303721" cy="8269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A0ECA1-719D-7840-E8A4-CD43A38FEAD2}"/>
              </a:ext>
            </a:extLst>
          </p:cNvPr>
          <p:cNvSpPr txBox="1"/>
          <p:nvPr/>
        </p:nvSpPr>
        <p:spPr>
          <a:xfrm>
            <a:off x="330751" y="1100576"/>
            <a:ext cx="125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Technology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F609E-07F2-B909-63A7-0B747161BC01}"/>
              </a:ext>
            </a:extLst>
          </p:cNvPr>
          <p:cNvSpPr txBox="1"/>
          <p:nvPr/>
        </p:nvSpPr>
        <p:spPr>
          <a:xfrm>
            <a:off x="330751" y="3497351"/>
            <a:ext cx="18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Payment Method</a:t>
            </a:r>
          </a:p>
        </p:txBody>
      </p:sp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E8758CD5-3A99-1FFC-53A4-9E3882D64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0" y="3866683"/>
            <a:ext cx="5826985" cy="1325271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21216600-772B-3D3A-9F26-B5B6A37E6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0" y="5269043"/>
            <a:ext cx="7206006" cy="9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36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Fare Payment Capabilities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A65B74-10E0-BA83-7DE1-097A74DB572E}"/>
              </a:ext>
            </a:extLst>
          </p:cNvPr>
          <p:cNvSpPr txBox="1"/>
          <p:nvPr/>
        </p:nvSpPr>
        <p:spPr>
          <a:xfrm>
            <a:off x="1005453" y="1159599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Q13 - Smartphone?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B9117-AA47-33D1-D9DC-B8C6353474BA}"/>
              </a:ext>
            </a:extLst>
          </p:cNvPr>
          <p:cNvSpPr txBox="1"/>
          <p:nvPr/>
        </p:nvSpPr>
        <p:spPr>
          <a:xfrm>
            <a:off x="7148944" y="1154412"/>
            <a:ext cx="204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Q14 - Data Concern</a:t>
            </a:r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51B580-2517-163E-8B47-1ED24D8F8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93" y="5335447"/>
            <a:ext cx="3363685" cy="794657"/>
          </a:xfrm>
          <a:prstGeom prst="rect">
            <a:avLst/>
          </a:prstGeom>
        </p:spPr>
      </p:pic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BADD6B-C70A-D503-9F00-66056C399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302" y="5302993"/>
            <a:ext cx="5544679" cy="859567"/>
          </a:xfrm>
          <a:prstGeom prst="rect">
            <a:avLst/>
          </a:prstGeom>
        </p:spPr>
      </p:pic>
      <p:pic>
        <p:nvPicPr>
          <p:cNvPr id="28" name="Picture 27" descr="Chart, pie chart&#10;&#10;Description automatically generated">
            <a:extLst>
              <a:ext uri="{FF2B5EF4-FFF2-40B4-BE49-F238E27FC236}">
                <a16:creationId xmlns:a16="http://schemas.microsoft.com/office/drawing/2014/main" id="{BFE29102-B650-C35A-FEE7-745191B63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467" y="1523744"/>
            <a:ext cx="5531911" cy="3746171"/>
          </a:xfrm>
          <a:prstGeom prst="rect">
            <a:avLst/>
          </a:prstGeom>
        </p:spPr>
      </p:pic>
      <p:pic>
        <p:nvPicPr>
          <p:cNvPr id="30" name="Picture 29" descr="Chart, pie chart&#10;&#10;Description automatically generated">
            <a:extLst>
              <a:ext uri="{FF2B5EF4-FFF2-40B4-BE49-F238E27FC236}">
                <a16:creationId xmlns:a16="http://schemas.microsoft.com/office/drawing/2014/main" id="{224ACA05-EE91-AF14-AA6A-AAF427F5D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3" y="1466851"/>
            <a:ext cx="3631344" cy="359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01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Fare Payment Capabilities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C81070-3F29-0B88-6B36-9F8A96250B23}"/>
              </a:ext>
            </a:extLst>
          </p:cNvPr>
          <p:cNvSpPr txBox="1"/>
          <p:nvPr/>
        </p:nvSpPr>
        <p:spPr>
          <a:xfrm>
            <a:off x="1836642" y="1246239"/>
            <a:ext cx="245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Q16 – Payment Method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0E3029-17D1-7964-6897-3A53C871E00D}"/>
              </a:ext>
            </a:extLst>
          </p:cNvPr>
          <p:cNvSpPr txBox="1"/>
          <p:nvPr/>
        </p:nvSpPr>
        <p:spPr>
          <a:xfrm>
            <a:off x="7874739" y="1242336"/>
            <a:ext cx="355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Q18 – No Cash Payment Preference</a:t>
            </a:r>
          </a:p>
        </p:txBody>
      </p:sp>
      <p:pic>
        <p:nvPicPr>
          <p:cNvPr id="15" name="Picture 14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24E7BFF2-1490-DED8-F96E-FA0FECA64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7" y="1660836"/>
            <a:ext cx="6555164" cy="4161497"/>
          </a:xfrm>
          <a:prstGeom prst="rect">
            <a:avLst/>
          </a:prstGeom>
        </p:spPr>
      </p:pic>
      <p:pic>
        <p:nvPicPr>
          <p:cNvPr id="21" name="Picture 20" descr="Chart, pie chart&#10;&#10;Description automatically generated">
            <a:extLst>
              <a:ext uri="{FF2B5EF4-FFF2-40B4-BE49-F238E27FC236}">
                <a16:creationId xmlns:a16="http://schemas.microsoft.com/office/drawing/2014/main" id="{E586264D-996F-711F-84E9-BD810E653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02" y="1676661"/>
            <a:ext cx="3690067" cy="3893457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28FBFB-9DFA-5097-DD91-C54C27244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96" y="5163468"/>
            <a:ext cx="4677396" cy="8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5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Attitudes about Trip Planning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E1617A-390D-198C-FC32-741767570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2" y="1242678"/>
            <a:ext cx="7140437" cy="1658889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D3A923AE-EFE3-34A7-FB89-17D30965E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6" y="3318547"/>
            <a:ext cx="6393829" cy="2137164"/>
          </a:xfrm>
          <a:prstGeom prst="rect">
            <a:avLst/>
          </a:prstGeom>
        </p:spPr>
      </p:pic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FD09C700-A8C5-DA78-66A0-D9EF343F1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09" y="1358900"/>
            <a:ext cx="43942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2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7A0019"/>
                </a:solidFill>
              </a:rPr>
              <a:t>Sociodemographics</a:t>
            </a:r>
            <a:endParaRPr lang="en-US" b="1" dirty="0">
              <a:solidFill>
                <a:srgbClr val="7A001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EC49717-EF73-D9DF-3C78-42AAC03E1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02" y="1095858"/>
            <a:ext cx="2095500" cy="3251200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FCABEAFF-5381-D32A-FDC8-4CCF8F75D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17" y="1095858"/>
            <a:ext cx="3200400" cy="838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5353AA-CD34-A520-7862-CAED5B8141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17" y="2125454"/>
            <a:ext cx="7772400" cy="7425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723917-6E0A-7309-86AB-5E778806F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516" y="3059359"/>
            <a:ext cx="6021284" cy="742509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45EA0562-BAAD-12F9-F88C-2049F55995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07" y="3847133"/>
            <a:ext cx="2324100" cy="762000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16DBB61D-3991-BE25-8E04-389DAC4660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972" y="5033304"/>
            <a:ext cx="7772400" cy="10674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DFBEA98-8A37-1C25-624C-F003DBD6E4A7}"/>
              </a:ext>
            </a:extLst>
          </p:cNvPr>
          <p:cNvSpPr txBox="1"/>
          <p:nvPr/>
        </p:nvSpPr>
        <p:spPr>
          <a:xfrm>
            <a:off x="337102" y="4530011"/>
            <a:ext cx="29336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Qualtrics also collects:</a:t>
            </a:r>
          </a:p>
          <a:p>
            <a:r>
              <a:rPr lang="en-US" dirty="0"/>
              <a:t>-duration to complete</a:t>
            </a:r>
          </a:p>
          <a:p>
            <a:r>
              <a:rPr lang="en-US" dirty="0"/>
              <a:t>-QR code v link</a:t>
            </a:r>
          </a:p>
          <a:p>
            <a:r>
              <a:rPr lang="en-US" dirty="0"/>
              <a:t>-</a:t>
            </a:r>
            <a:r>
              <a:rPr lang="en-US" dirty="0" err="1"/>
              <a:t>lat</a:t>
            </a:r>
            <a:r>
              <a:rPr lang="en-US" dirty="0"/>
              <a:t> &amp; long</a:t>
            </a:r>
          </a:p>
          <a:p>
            <a:r>
              <a:rPr lang="en-US" dirty="0"/>
              <a:t>-datetime started, completed</a:t>
            </a:r>
          </a:p>
        </p:txBody>
      </p:sp>
    </p:spTree>
    <p:extLst>
      <p:ext uri="{BB962C8B-B14F-4D97-AF65-F5344CB8AC3E}">
        <p14:creationId xmlns:p14="http://schemas.microsoft.com/office/powerpoint/2010/main" val="1790470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7A0019"/>
                </a:solidFill>
              </a:rPr>
              <a:t>Sociodemographics</a:t>
            </a:r>
            <a:endParaRPr lang="en-US" b="1" dirty="0">
              <a:solidFill>
                <a:srgbClr val="7A001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835839E3-8DBD-8500-2BBD-DD51B2743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594040"/>
            <a:ext cx="5689600" cy="4470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EE6C384-9E9F-65AF-869E-E9CB09410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1" y="4336583"/>
            <a:ext cx="1955800" cy="184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AA8B4-653F-38FE-0A98-288B9C0D3B29}"/>
              </a:ext>
            </a:extLst>
          </p:cNvPr>
          <p:cNvSpPr txBox="1"/>
          <p:nvPr/>
        </p:nvSpPr>
        <p:spPr>
          <a:xfrm>
            <a:off x="2978176" y="1202076"/>
            <a:ext cx="54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D0D1B7-7477-D3F9-7005-F4CCB684D5B2}"/>
              </a:ext>
            </a:extLst>
          </p:cNvPr>
          <p:cNvSpPr txBox="1"/>
          <p:nvPr/>
        </p:nvSpPr>
        <p:spPr>
          <a:xfrm>
            <a:off x="8944384" y="1306827"/>
            <a:ext cx="1717698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Race/Ethnicity</a:t>
            </a:r>
          </a:p>
        </p:txBody>
      </p:sp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A230F9ED-F9C6-C9B5-B2EC-8D622B73C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79" y="1647342"/>
            <a:ext cx="4238600" cy="43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58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Fare Payment Attitude Split by Demographic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(02/21/2023)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F7CEA0-EE11-89A6-8084-1D2CB4A1F630}"/>
              </a:ext>
            </a:extLst>
          </p:cNvPr>
          <p:cNvSpPr txBox="1"/>
          <p:nvPr/>
        </p:nvSpPr>
        <p:spPr>
          <a:xfrm>
            <a:off x="2285999" y="1113183"/>
            <a:ext cx="113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 18-24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3C14B304-84EA-BEFA-1A2A-2D45EFF2C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48" y="5071436"/>
            <a:ext cx="3111303" cy="10569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CCAE41-A907-BF56-7242-CB9D9CA199F2}"/>
              </a:ext>
            </a:extLst>
          </p:cNvPr>
          <p:cNvSpPr txBox="1"/>
          <p:nvPr/>
        </p:nvSpPr>
        <p:spPr>
          <a:xfrm>
            <a:off x="9340141" y="1113183"/>
            <a:ext cx="113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 35-44</a:t>
            </a:r>
          </a:p>
        </p:txBody>
      </p:sp>
      <p:pic>
        <p:nvPicPr>
          <p:cNvPr id="25" name="Picture 24" descr="Chart, pie chart&#10;&#10;Description automatically generated">
            <a:extLst>
              <a:ext uri="{FF2B5EF4-FFF2-40B4-BE49-F238E27FC236}">
                <a16:creationId xmlns:a16="http://schemas.microsoft.com/office/drawing/2014/main" id="{1DFAE5AD-B41E-2C5E-EB1A-17CA6F43A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996" y="1424175"/>
            <a:ext cx="3663592" cy="3519214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B93A9C69-CE89-F22A-8968-11E260533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63" y="5021401"/>
            <a:ext cx="3803749" cy="1274883"/>
          </a:xfrm>
          <a:prstGeom prst="rect">
            <a:avLst/>
          </a:prstGeom>
        </p:spPr>
      </p:pic>
      <p:pic>
        <p:nvPicPr>
          <p:cNvPr id="28" name="Picture 27" descr="Chart, pie chart&#10;&#10;Description automatically generated">
            <a:extLst>
              <a:ext uri="{FF2B5EF4-FFF2-40B4-BE49-F238E27FC236}">
                <a16:creationId xmlns:a16="http://schemas.microsoft.com/office/drawing/2014/main" id="{826E663E-CC9E-8CD6-A9B6-3E2B8400B5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03" y="1482515"/>
            <a:ext cx="3663592" cy="3499550"/>
          </a:xfrm>
          <a:prstGeom prst="rect">
            <a:avLst/>
          </a:prstGeom>
        </p:spPr>
      </p:pic>
      <p:pic>
        <p:nvPicPr>
          <p:cNvPr id="30" name="Picture 2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63F891C-D9C5-7A33-6F20-4DEF7273C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70" y="1393144"/>
            <a:ext cx="43561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0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Survey Response #s – Validity Filters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3">
            <a:extLst>
              <a:ext uri="{FF2B5EF4-FFF2-40B4-BE49-F238E27FC236}">
                <a16:creationId xmlns:a16="http://schemas.microsoft.com/office/drawing/2014/main" id="{919F7DA1-A5ED-74D5-8A4A-E912C84B6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682637"/>
              </p:ext>
            </p:extLst>
          </p:nvPr>
        </p:nvGraphicFramePr>
        <p:xfrm>
          <a:off x="255220" y="982254"/>
          <a:ext cx="11681560" cy="488328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60075">
                  <a:extLst>
                    <a:ext uri="{9D8B030D-6E8A-4147-A177-3AD203B41FA5}">
                      <a16:colId xmlns:a16="http://schemas.microsoft.com/office/drawing/2014/main" val="4286144648"/>
                    </a:ext>
                  </a:extLst>
                </a:gridCol>
                <a:gridCol w="1306549">
                  <a:extLst>
                    <a:ext uri="{9D8B030D-6E8A-4147-A177-3AD203B41FA5}">
                      <a16:colId xmlns:a16="http://schemas.microsoft.com/office/drawing/2014/main" val="843386790"/>
                    </a:ext>
                  </a:extLst>
                </a:gridCol>
                <a:gridCol w="1101867">
                  <a:extLst>
                    <a:ext uri="{9D8B030D-6E8A-4147-A177-3AD203B41FA5}">
                      <a16:colId xmlns:a16="http://schemas.microsoft.com/office/drawing/2014/main" val="1092882255"/>
                    </a:ext>
                  </a:extLst>
                </a:gridCol>
                <a:gridCol w="1101867">
                  <a:extLst>
                    <a:ext uri="{9D8B030D-6E8A-4147-A177-3AD203B41FA5}">
                      <a16:colId xmlns:a16="http://schemas.microsoft.com/office/drawing/2014/main" val="2337619030"/>
                    </a:ext>
                  </a:extLst>
                </a:gridCol>
                <a:gridCol w="1101867">
                  <a:extLst>
                    <a:ext uri="{9D8B030D-6E8A-4147-A177-3AD203B41FA5}">
                      <a16:colId xmlns:a16="http://schemas.microsoft.com/office/drawing/2014/main" val="1310535279"/>
                    </a:ext>
                  </a:extLst>
                </a:gridCol>
                <a:gridCol w="1101867">
                  <a:extLst>
                    <a:ext uri="{9D8B030D-6E8A-4147-A177-3AD203B41FA5}">
                      <a16:colId xmlns:a16="http://schemas.microsoft.com/office/drawing/2014/main" val="4206532785"/>
                    </a:ext>
                  </a:extLst>
                </a:gridCol>
                <a:gridCol w="1101867">
                  <a:extLst>
                    <a:ext uri="{9D8B030D-6E8A-4147-A177-3AD203B41FA5}">
                      <a16:colId xmlns:a16="http://schemas.microsoft.com/office/drawing/2014/main" val="717961788"/>
                    </a:ext>
                  </a:extLst>
                </a:gridCol>
                <a:gridCol w="1101867">
                  <a:extLst>
                    <a:ext uri="{9D8B030D-6E8A-4147-A177-3AD203B41FA5}">
                      <a16:colId xmlns:a16="http://schemas.microsoft.com/office/drawing/2014/main" val="1790668788"/>
                    </a:ext>
                  </a:extLst>
                </a:gridCol>
                <a:gridCol w="1101867">
                  <a:extLst>
                    <a:ext uri="{9D8B030D-6E8A-4147-A177-3AD203B41FA5}">
                      <a16:colId xmlns:a16="http://schemas.microsoft.com/office/drawing/2014/main" val="467199496"/>
                    </a:ext>
                  </a:extLst>
                </a:gridCol>
                <a:gridCol w="1101867">
                  <a:extLst>
                    <a:ext uri="{9D8B030D-6E8A-4147-A177-3AD203B41FA5}">
                      <a16:colId xmlns:a16="http://schemas.microsoft.com/office/drawing/2014/main" val="2083866781"/>
                    </a:ext>
                  </a:extLst>
                </a:gridCol>
              </a:tblGrid>
              <a:tr h="1132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NTD Monthly, Calculated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 Collected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Qualtrics Collected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(MN Only)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(MN, fare match)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(service area only)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(agency zip match)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(agency fare match)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(agency zip, fare match)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068506"/>
                  </a:ext>
                </a:extLst>
              </a:tr>
              <a:tr h="459186">
                <a:tc>
                  <a:txBody>
                    <a:bodyPr/>
                    <a:lstStyle/>
                    <a:p>
                      <a:r>
                        <a:rPr lang="en-US" dirty="0"/>
                        <a:t>Prairie Five Riders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11242, 76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7561988"/>
                  </a:ext>
                </a:extLst>
              </a:tr>
              <a:tr h="459186">
                <a:tc>
                  <a:txBody>
                    <a:bodyPr/>
                    <a:lstStyle/>
                    <a:p>
                      <a:r>
                        <a:rPr lang="en-US" dirty="0"/>
                        <a:t>Morris Transit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4278, 76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8578"/>
                  </a:ext>
                </a:extLst>
              </a:tr>
              <a:tr h="168741">
                <a:tc>
                  <a:txBody>
                    <a:bodyPr/>
                    <a:lstStyle/>
                    <a:p>
                      <a:r>
                        <a:rPr lang="en-US" dirty="0"/>
                        <a:t>United Community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14384, 81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 + 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583315"/>
                  </a:ext>
                </a:extLst>
              </a:tr>
              <a:tr h="792567">
                <a:tc>
                  <a:txBody>
                    <a:bodyPr/>
                    <a:lstStyle/>
                    <a:p>
                      <a:r>
                        <a:rPr lang="en-US" dirty="0"/>
                        <a:t>Central Community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17797, 99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2323153"/>
                  </a:ext>
                </a:extLst>
              </a:tr>
              <a:tr h="459186">
                <a:tc>
                  <a:txBody>
                    <a:bodyPr/>
                    <a:lstStyle/>
                    <a:p>
                      <a:r>
                        <a:rPr lang="en-US" dirty="0"/>
                        <a:t>Transit Alternatives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7626, 79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201973"/>
                  </a:ext>
                </a:extLst>
              </a:tr>
              <a:tr h="579054">
                <a:tc>
                  <a:txBody>
                    <a:bodyPr/>
                    <a:lstStyle/>
                    <a:p>
                      <a:r>
                        <a:rPr lang="en-US" dirty="0"/>
                        <a:t>Tri-Cap Transit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10460, 109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30497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E6896E-1FF0-970A-6531-8691FA16A7AB}"/>
              </a:ext>
            </a:extLst>
          </p:cNvPr>
          <p:cNvSpPr txBox="1"/>
          <p:nvPr/>
        </p:nvSpPr>
        <p:spPr>
          <a:xfrm>
            <a:off x="4531069" y="586004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922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20DEC-0BF8-D606-13CC-8D27E7AFFC51}"/>
              </a:ext>
            </a:extLst>
          </p:cNvPr>
          <p:cNvSpPr txBox="1"/>
          <p:nvPr/>
        </p:nvSpPr>
        <p:spPr>
          <a:xfrm>
            <a:off x="5586182" y="5860048"/>
            <a:ext cx="58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E6FC4-7556-8222-0DED-F01516173C4C}"/>
              </a:ext>
            </a:extLst>
          </p:cNvPr>
          <p:cNvSpPr txBox="1"/>
          <p:nvPr/>
        </p:nvSpPr>
        <p:spPr>
          <a:xfrm>
            <a:off x="7827833" y="5860048"/>
            <a:ext cx="58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19EAA7-3C87-7ADA-C5FF-E44B692FF74F}"/>
              </a:ext>
            </a:extLst>
          </p:cNvPr>
          <p:cNvSpPr txBox="1"/>
          <p:nvPr/>
        </p:nvSpPr>
        <p:spPr>
          <a:xfrm>
            <a:off x="8950903" y="5860048"/>
            <a:ext cx="46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055B2-261E-4BB0-704D-63E76A5B6546}"/>
              </a:ext>
            </a:extLst>
          </p:cNvPr>
          <p:cNvSpPr txBox="1"/>
          <p:nvPr/>
        </p:nvSpPr>
        <p:spPr>
          <a:xfrm>
            <a:off x="11215695" y="5866638"/>
            <a:ext cx="4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CE99F-FC6F-B51A-6DA8-536A81A0D396}"/>
              </a:ext>
            </a:extLst>
          </p:cNvPr>
          <p:cNvSpPr txBox="1"/>
          <p:nvPr/>
        </p:nvSpPr>
        <p:spPr>
          <a:xfrm>
            <a:off x="10070220" y="5850045"/>
            <a:ext cx="46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354712-55BB-3A5B-1072-5AEBFB5F8BBD}"/>
              </a:ext>
            </a:extLst>
          </p:cNvPr>
          <p:cNvSpPr txBox="1"/>
          <p:nvPr/>
        </p:nvSpPr>
        <p:spPr>
          <a:xfrm>
            <a:off x="6727907" y="5841953"/>
            <a:ext cx="58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A6D1C3-6C90-55C3-709D-6260A12CD96D}"/>
              </a:ext>
            </a:extLst>
          </p:cNvPr>
          <p:cNvSpPr txBox="1"/>
          <p:nvPr/>
        </p:nvSpPr>
        <p:spPr>
          <a:xfrm>
            <a:off x="601436" y="6235970"/>
            <a:ext cx="1098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Responses: 922 -&gt; Unique Responses (removed all fields identical save for free-response and IP Address): 743</a:t>
            </a:r>
          </a:p>
          <a:p>
            <a:r>
              <a:rPr lang="en-US" b="1" dirty="0"/>
              <a:t>-&gt; MN Zip Code Only: 497 -&gt; Service Area Only: 143 -&gt; All filters applied: 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D1B25-F2AE-2783-D575-742E7803A183}"/>
              </a:ext>
            </a:extLst>
          </p:cNvPr>
          <p:cNvSpPr txBox="1"/>
          <p:nvPr/>
        </p:nvSpPr>
        <p:spPr>
          <a:xfrm>
            <a:off x="3437417" y="5841953"/>
            <a:ext cx="58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232092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Survey Response #s – Validity Filters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D9C09E4-94E7-7B97-F670-205B8665AD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0179933"/>
              </p:ext>
            </p:extLst>
          </p:nvPr>
        </p:nvGraphicFramePr>
        <p:xfrm>
          <a:off x="718458" y="1005129"/>
          <a:ext cx="11103428" cy="5580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07863AE-D6E0-9B42-9449-707913F98438}"/>
              </a:ext>
            </a:extLst>
          </p:cNvPr>
          <p:cNvSpPr/>
          <p:nvPr/>
        </p:nvSpPr>
        <p:spPr>
          <a:xfrm>
            <a:off x="718458" y="4993105"/>
            <a:ext cx="11103428" cy="1058779"/>
          </a:xfrm>
          <a:prstGeom prst="rect">
            <a:avLst/>
          </a:prstGeom>
          <a:noFill/>
          <a:ln w="76200">
            <a:solidFill>
              <a:srgbClr val="7A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B3D0C-89BB-DA57-3447-D7F6320C708F}"/>
              </a:ext>
            </a:extLst>
          </p:cNvPr>
          <p:cNvSpPr txBox="1"/>
          <p:nvPr/>
        </p:nvSpPr>
        <p:spPr>
          <a:xfrm>
            <a:off x="-60959" y="4582916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note: missing Morris, United, Central paper</a:t>
            </a:r>
          </a:p>
        </p:txBody>
      </p:sp>
    </p:spTree>
    <p:extLst>
      <p:ext uri="{BB962C8B-B14F-4D97-AF65-F5344CB8AC3E}">
        <p14:creationId xmlns:p14="http://schemas.microsoft.com/office/powerpoint/2010/main" val="377281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Lat &amp; Long for Various Scenarios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33A83C-9C4E-DA25-8F9E-90427FF365AF}"/>
              </a:ext>
            </a:extLst>
          </p:cNvPr>
          <p:cNvSpPr txBox="1"/>
          <p:nvPr/>
        </p:nvSpPr>
        <p:spPr>
          <a:xfrm>
            <a:off x="1362444" y="1735976"/>
            <a:ext cx="25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Just MN Zip Codes (538)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89E403-2A0B-2759-9233-B5E2FAC08E21}"/>
              </a:ext>
            </a:extLst>
          </p:cNvPr>
          <p:cNvSpPr txBox="1"/>
          <p:nvPr/>
        </p:nvSpPr>
        <p:spPr>
          <a:xfrm>
            <a:off x="7033648" y="1735976"/>
            <a:ext cx="336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Just Service Area Zip Codes (159) </a:t>
            </a:r>
          </a:p>
        </p:txBody>
      </p:sp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46EEFCC4-E8A9-5019-98DB-C34AC2651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3" y="2324481"/>
            <a:ext cx="5300420" cy="2924858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1DE5025-7DF1-737D-C9B6-B05CE77A62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424" y="2353868"/>
            <a:ext cx="5943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9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Lat &amp; Long for Various Scenarios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9519F64-2692-A1C1-FCF3-27478B251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3" y="2058731"/>
            <a:ext cx="5320799" cy="31332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33A83C-9C4E-DA25-8F9E-90427FF365AF}"/>
              </a:ext>
            </a:extLst>
          </p:cNvPr>
          <p:cNvSpPr txBox="1"/>
          <p:nvPr/>
        </p:nvSpPr>
        <p:spPr>
          <a:xfrm>
            <a:off x="634023" y="1644134"/>
            <a:ext cx="40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Transit Agency and Zip Code Match (46) </a:t>
            </a:r>
          </a:p>
        </p:txBody>
      </p:sp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7B4CFEC2-F922-48F8-8DF0-133C7A857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898" y="2058731"/>
            <a:ext cx="5943600" cy="33032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89E403-2A0B-2759-9233-B5E2FAC08E21}"/>
              </a:ext>
            </a:extLst>
          </p:cNvPr>
          <p:cNvSpPr txBox="1"/>
          <p:nvPr/>
        </p:nvSpPr>
        <p:spPr>
          <a:xfrm>
            <a:off x="6610782" y="1689398"/>
            <a:ext cx="448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Transit Agency and Fare Payment Match (94) </a:t>
            </a:r>
          </a:p>
        </p:txBody>
      </p:sp>
    </p:spTree>
    <p:extLst>
      <p:ext uri="{BB962C8B-B14F-4D97-AF65-F5344CB8AC3E}">
        <p14:creationId xmlns:p14="http://schemas.microsoft.com/office/powerpoint/2010/main" val="1266396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Lat &amp; Long for Various Scenarios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8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33A83C-9C4E-DA25-8F9E-90427FF365AF}"/>
              </a:ext>
            </a:extLst>
          </p:cNvPr>
          <p:cNvSpPr txBox="1"/>
          <p:nvPr/>
        </p:nvSpPr>
        <p:spPr>
          <a:xfrm>
            <a:off x="2270800" y="1762950"/>
            <a:ext cx="155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Filters (27) </a:t>
            </a:r>
          </a:p>
        </p:txBody>
      </p:sp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A33A79B9-9632-5462-9F39-1955A4C8E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44617"/>
            <a:ext cx="594360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8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Lat &amp; Long for Various Scenarios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C2E7B39-B250-7E4A-E206-0CEFE73E44DC}"/>
              </a:ext>
            </a:extLst>
          </p:cNvPr>
          <p:cNvSpPr txBox="1">
            <a:spLocks/>
          </p:cNvSpPr>
          <p:nvPr/>
        </p:nvSpPr>
        <p:spPr>
          <a:xfrm>
            <a:off x="0" y="6421598"/>
            <a:ext cx="6096000" cy="436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7A0019"/>
                </a:solidFill>
              </a:rPr>
              <a:t>Weekly Meeting (02/28/2023)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9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33A83C-9C4E-DA25-8F9E-90427FF365AF}"/>
              </a:ext>
            </a:extLst>
          </p:cNvPr>
          <p:cNvSpPr txBox="1"/>
          <p:nvPr/>
        </p:nvSpPr>
        <p:spPr>
          <a:xfrm>
            <a:off x="61268" y="1509087"/>
            <a:ext cx="6360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Repeat Responses (All fields identical except for free-response and IP address) (179 total, 42 in MN </a:t>
            </a:r>
            <a:r>
              <a:rPr lang="en-US" b="1" dirty="0" err="1"/>
              <a:t>zipcodes</a:t>
            </a:r>
            <a:r>
              <a:rPr lang="en-US" b="1" dirty="0"/>
              <a:t>, 17 in Service Area) 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3E44D5C-4797-09FA-D2E6-4D43ADEB9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9" y="2377741"/>
            <a:ext cx="5943600" cy="3338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C76353-8739-46D6-4D06-71B5EDBABA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42" y="2672380"/>
            <a:ext cx="5943600" cy="2748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14972B-AEF3-9CF3-E479-A16E81C0B9EC}"/>
              </a:ext>
            </a:extLst>
          </p:cNvPr>
          <p:cNvSpPr txBox="1"/>
          <p:nvPr/>
        </p:nvSpPr>
        <p:spPr>
          <a:xfrm>
            <a:off x="8174326" y="2127066"/>
            <a:ext cx="471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 Responses (743) </a:t>
            </a:r>
          </a:p>
        </p:txBody>
      </p:sp>
    </p:spTree>
    <p:extLst>
      <p:ext uri="{BB962C8B-B14F-4D97-AF65-F5344CB8AC3E}">
        <p14:creationId xmlns:p14="http://schemas.microsoft.com/office/powerpoint/2010/main" val="3716650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6251</TotalTime>
  <Words>1218</Words>
  <Application>Microsoft Macintosh PowerPoint</Application>
  <PresentationFormat>Widescreen</PresentationFormat>
  <Paragraphs>352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benton-sans</vt:lpstr>
      <vt:lpstr>Calibri</vt:lpstr>
      <vt:lpstr>Calibri Light</vt:lpstr>
      <vt:lpstr>Office Theme</vt:lpstr>
      <vt:lpstr>Survey Results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PEV Equity, Public Charging, &amp; Justice40 Initiative</dc:title>
  <dc:creator>Hannah Debruin</dc:creator>
  <cp:lastModifiedBy>Hannah DeBruin</cp:lastModifiedBy>
  <cp:revision>542</cp:revision>
  <dcterms:created xsi:type="dcterms:W3CDTF">2022-09-13T16:54:18Z</dcterms:created>
  <dcterms:modified xsi:type="dcterms:W3CDTF">2023-02-28T18:39:45Z</dcterms:modified>
</cp:coreProperties>
</file>